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42" r:id="rId2"/>
    <p:sldId id="280" r:id="rId3"/>
    <p:sldId id="295" r:id="rId4"/>
    <p:sldId id="292" r:id="rId5"/>
    <p:sldId id="287" r:id="rId6"/>
    <p:sldId id="297" r:id="rId7"/>
    <p:sldId id="299" r:id="rId8"/>
    <p:sldId id="301" r:id="rId9"/>
    <p:sldId id="303" r:id="rId10"/>
    <p:sldId id="305" r:id="rId11"/>
    <p:sldId id="312" r:id="rId12"/>
    <p:sldId id="313" r:id="rId13"/>
    <p:sldId id="315" r:id="rId14"/>
    <p:sldId id="341" r:id="rId15"/>
    <p:sldId id="316" r:id="rId16"/>
    <p:sldId id="327" r:id="rId17"/>
    <p:sldId id="328" r:id="rId18"/>
    <p:sldId id="329" r:id="rId19"/>
    <p:sldId id="330" r:id="rId20"/>
    <p:sldId id="345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8" autoAdjust="0"/>
    <p:restoredTop sz="91096" autoAdjust="0"/>
  </p:normalViewPr>
  <p:slideViewPr>
    <p:cSldViewPr>
      <p:cViewPr>
        <p:scale>
          <a:sx n="101" d="100"/>
          <a:sy n="101" d="100"/>
        </p:scale>
        <p:origin x="-162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A333EF-BBAB-496C-BA3B-D21AD7812FAE}" type="datetimeFigureOut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CC4408-6A57-43C6-9F6A-0B6C1227E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5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0652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8A37-D636-49F7-8598-CFC3BD82028B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4B85-04E6-442B-83AA-6E010F646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785-F769-499C-A4F4-8747359D68E2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B21A-8A70-46EB-BC4B-E743A13F6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1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60C8-D85D-4AF8-80EA-DD32EE71CE3C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E93B6-BCD0-4FD6-9701-157A6AA05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7DE1-70F1-46AD-8AAA-C08689B55F84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6844-3C06-4531-B955-D11AFC8654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0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B7D6-D405-4F5A-A0EB-F1E32F227F1D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AFD7-9D43-4E1A-B7F7-F9F290605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8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F65C-1525-4C1C-9469-7CF36DEA4A8C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9F1-4832-471A-86D3-6479316CE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4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70C4-7EE5-4746-8002-E5EBA261B1A0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DDD0-3685-4FAD-8917-0A291C9876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2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B0CE-F66A-4C44-9715-8E116E16A0B8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5E51-1B06-4858-87F9-0F87A11DD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9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6B65-9C5F-4E5F-943E-E37A0D963D62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E00E-739F-442C-93EA-0DCE4CB63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8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011B-1E70-4775-8B67-8B6F0A9759A1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675F-6CD0-4856-AAFB-9B70A5AA3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3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4449-86EB-4EFB-B1E4-6B5DE12E8500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641A-F7A0-47E5-8AE8-3A069AD2D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1DB36-9432-4BF5-B21F-2FB79AC2CF2B}" type="datetime1">
              <a:rPr lang="en-GB"/>
              <a:pPr>
                <a:defRPr/>
              </a:pPr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45A91-7E5D-4167-9470-16097E797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paul.moulin@giz.de" TargetMode="Externa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hyperlink" Target="http://www.casepresee.org/" TargetMode="External"/><Relationship Id="rId5" Type="http://schemas.openxmlformats.org/officeDocument/2006/relationships/hyperlink" Target="mailto:paata.janelidze@giz.de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ilze.purina@giz.de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929718" cy="3398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en-US" altLang="en-US" sz="2000" b="1" dirty="0">
                <a:solidFill>
                  <a:srgbClr val="92D05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b="1" dirty="0">
                <a:solidFill>
                  <a:srgbClr val="92D050"/>
                </a:solidFill>
                <a:latin typeface="Arial" charset="0"/>
                <a:cs typeface="Arial" charset="0"/>
              </a:rPr>
            </a:br>
            <a:r>
              <a:rPr lang="ru-RU" altLang="en-US" sz="2000" b="1" dirty="0" smtClean="0">
                <a:solidFill>
                  <a:srgbClr val="92D050"/>
                </a:solidFill>
                <a:latin typeface="Arial" charset="0"/>
                <a:cs typeface="Arial" charset="0"/>
              </a:rPr>
              <a:t>«</a:t>
            </a:r>
            <a:r>
              <a:rPr lang="ru-RU" altLang="en-US" sz="2800" b="1" dirty="0">
                <a:solidFill>
                  <a:srgbClr val="92D050"/>
                </a:solidFill>
                <a:cs typeface="Arial" charset="0"/>
              </a:rPr>
              <a:t>Повышение потенциала МКУР ЦА и его институтов в вопросах развития ВИЭ и ЭЭ»</a:t>
            </a:r>
            <a:br>
              <a:rPr lang="ru-RU" altLang="en-US" sz="2800" b="1" dirty="0">
                <a:solidFill>
                  <a:srgbClr val="92D050"/>
                </a:solidFill>
                <a:cs typeface="Arial" charset="0"/>
              </a:rPr>
            </a:br>
            <a:r>
              <a:rPr lang="ru-RU" altLang="en-US" sz="2800" b="1" dirty="0">
                <a:solidFill>
                  <a:srgbClr val="92D050"/>
                </a:solidFill>
                <a:cs typeface="Arial" charset="0"/>
              </a:rPr>
              <a:t>г. Душанбе, гостиница «Серена»</a:t>
            </a:r>
            <a:br>
              <a:rPr lang="ru-RU" altLang="en-US" sz="2800" b="1" dirty="0">
                <a:solidFill>
                  <a:srgbClr val="92D050"/>
                </a:solidFill>
                <a:cs typeface="Arial" charset="0"/>
              </a:rPr>
            </a:br>
            <a:r>
              <a:rPr lang="ru-RU" altLang="en-US" sz="2800" b="1" dirty="0">
                <a:solidFill>
                  <a:srgbClr val="92D050"/>
                </a:solidFill>
                <a:cs typeface="Arial" charset="0"/>
              </a:rPr>
              <a:t>26 ноября 2014 </a:t>
            </a:r>
            <a:r>
              <a:rPr lang="ru-RU" altLang="en-US" sz="2800" b="1" dirty="0" smtClean="0">
                <a:solidFill>
                  <a:srgbClr val="92D050"/>
                </a:solidFill>
                <a:cs typeface="Arial" charset="0"/>
              </a:rPr>
              <a:t>г</a:t>
            </a:r>
            <a:r>
              <a:rPr lang="en-US" altLang="en-US" sz="2800" b="1" dirty="0" smtClean="0">
                <a:solidFill>
                  <a:srgbClr val="92D050"/>
                </a:solidFill>
                <a:cs typeface="Arial" charset="0"/>
              </a:rPr>
              <a:t/>
            </a:r>
            <a:br>
              <a:rPr lang="en-US" altLang="en-US" sz="2800" b="1" dirty="0" smtClean="0">
                <a:solidFill>
                  <a:srgbClr val="92D050"/>
                </a:solidFill>
                <a:cs typeface="Arial" charset="0"/>
              </a:rPr>
            </a:br>
            <a:r>
              <a:rPr lang="en-GB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“</a:t>
            </a:r>
            <a:r>
              <a:rPr lang="ru-RU" altLang="en-US" sz="2000" b="1" dirty="0" smtClean="0">
                <a:solidFill>
                  <a:srgbClr val="0070C0"/>
                </a:solidFill>
              </a:rPr>
              <a:t>Программа по Устойчивой Энергетике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ru-RU" altLang="en-US" sz="2000" b="1" dirty="0" smtClean="0">
                <a:solidFill>
                  <a:srgbClr val="0070C0"/>
                </a:solidFill>
              </a:rPr>
              <a:t>для Центральной Азии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:</a:t>
            </a:r>
            <a:br>
              <a:rPr lang="en-GB" altLang="en-US" sz="2000" b="1" dirty="0" smtClean="0">
                <a:solidFill>
                  <a:srgbClr val="0070C0"/>
                </a:solidFill>
              </a:rPr>
            </a:br>
            <a:r>
              <a:rPr lang="ru-RU" altLang="en-US" sz="2000" b="1" dirty="0" smtClean="0">
                <a:solidFill>
                  <a:srgbClr val="0070C0"/>
                </a:solidFill>
              </a:rPr>
              <a:t>Возобновляемые Источники Энергии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– </a:t>
            </a:r>
            <a:r>
              <a:rPr lang="ru-RU" altLang="en-US" sz="2000" b="1" dirty="0" err="1" smtClean="0">
                <a:solidFill>
                  <a:srgbClr val="0070C0"/>
                </a:solidFill>
              </a:rPr>
              <a:t>Энергоэффективность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”</a:t>
            </a:r>
            <a:r>
              <a:rPr lang="en-GB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/>
            </a:r>
            <a:br>
              <a:rPr lang="en-GB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n-GB" altLang="en-US" sz="2000" b="1" dirty="0" smtClean="0">
                <a:solidFill>
                  <a:srgbClr val="00B050"/>
                </a:solidFill>
                <a:cs typeface="Arial" charset="0"/>
              </a:rPr>
              <a:t>(CASEP) </a:t>
            </a:r>
            <a:r>
              <a:rPr lang="en-GB" altLang="en-US" sz="2000" b="1" dirty="0" smtClean="0">
                <a:solidFill>
                  <a:srgbClr val="002060"/>
                </a:solidFill>
                <a:ea typeface="+mn-ea"/>
                <a:cs typeface="Arial" charset="0"/>
              </a:rPr>
              <a:t/>
            </a:r>
            <a:br>
              <a:rPr lang="en-GB" altLang="en-US" sz="2000" b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n-GB" altLang="en-US" sz="2400" b="1" dirty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altLang="en-US" sz="2400" b="1" dirty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altLang="en-US" sz="24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</a:br>
            <a:endParaRPr lang="en-GB" altLang="en-US" sz="2400" b="1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57313" y="6273800"/>
            <a:ext cx="2286000" cy="500063"/>
          </a:xfrm>
        </p:spPr>
        <p:txBody>
          <a:bodyPr/>
          <a:lstStyle/>
          <a:p>
            <a:pPr algn="r" eaLnBrk="1" hangingPunct="1"/>
            <a:r>
              <a:rPr lang="ru-RU" altLang="en-US" sz="2200" dirty="0" smtClean="0">
                <a:solidFill>
                  <a:srgbClr val="0070C0"/>
                </a:solidFill>
                <a:cs typeface="Arial" charset="0"/>
              </a:rPr>
              <a:t>Реализуется</a:t>
            </a:r>
            <a:r>
              <a:rPr lang="en-GB" altLang="en-US" sz="2200" dirty="0" smtClean="0">
                <a:solidFill>
                  <a:srgbClr val="0070C0"/>
                </a:solidFill>
                <a:cs typeface="Arial" charset="0"/>
              </a:rPr>
              <a:t>:</a:t>
            </a:r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285750" y="357188"/>
          <a:ext cx="1584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7188"/>
                        <a:ext cx="1584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62986" y="4214818"/>
            <a:ext cx="2380254" cy="1481278"/>
          </a:xfrm>
          <a:prstGeom prst="rect">
            <a:avLst/>
          </a:prstGeom>
          <a:blipFill>
            <a:blip r:embed="rId5" cstate="print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6010450" y="4224786"/>
            <a:ext cx="2347764" cy="1490230"/>
          </a:xfrm>
          <a:prstGeom prst="rect">
            <a:avLst/>
          </a:prstGeom>
          <a:blipFill>
            <a:blip r:embed="rId6" cstate="print">
              <a:extLst/>
            </a:blip>
            <a:srcRect/>
            <a:stretch>
              <a:fillRect t="-41000" b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6059488"/>
            <a:ext cx="36147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7" descr="image0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5000"/>
            <a:ext cx="79216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5138" y="428625"/>
            <a:ext cx="5572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i="1" dirty="0">
                <a:solidFill>
                  <a:srgbClr val="008000"/>
                </a:solidFill>
              </a:rPr>
              <a:t>CASEP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+mn-lt"/>
              </a:rPr>
              <a:t>Программа финансируется Европейским Союзом 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10" y="1476365"/>
            <a:ext cx="6719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 smtClean="0">
                <a:solidFill>
                  <a:srgbClr val="0070C0"/>
                </a:solidFill>
              </a:rPr>
              <a:t>Мероприятия в рамках компонентов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CASEP</a:t>
            </a:r>
            <a:endParaRPr lang="en-GB" altLang="en-US" sz="2000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00063" y="1946295"/>
            <a:ext cx="8001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en-US" b="1" dirty="0" smtClean="0">
                <a:solidFill>
                  <a:srgbClr val="0070C0"/>
                </a:solidFill>
                <a:latin typeface="+mn-lt"/>
              </a:rPr>
              <a:t>КОМПОНЕНТ</a:t>
            </a:r>
            <a:r>
              <a:rPr lang="en-GB" alt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b="1" dirty="0">
                <a:solidFill>
                  <a:srgbClr val="0070C0"/>
                </a:solidFill>
                <a:latin typeface="+mn-lt"/>
              </a:rPr>
              <a:t>5</a:t>
            </a:r>
            <a:endParaRPr lang="en-GB" alt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Координация деятельности </a:t>
            </a:r>
            <a:r>
              <a:rPr lang="en-GB" altLang="en-US" sz="2000" b="1" dirty="0" smtClean="0">
                <a:solidFill>
                  <a:srgbClr val="008000"/>
                </a:solidFill>
                <a:latin typeface="+mn-lt"/>
              </a:rPr>
              <a:t>CASEP</a:t>
            </a: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 с мероприятиями в рамках </a:t>
            </a:r>
            <a:r>
              <a:rPr lang="en-GB" altLang="en-US" sz="2000" b="1" dirty="0" smtClean="0">
                <a:solidFill>
                  <a:srgbClr val="008000"/>
                </a:solidFill>
                <a:latin typeface="+mn-lt"/>
              </a:rPr>
              <a:t>  INOGATE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latin typeface="+mn-lt"/>
            </a:endParaRPr>
          </a:p>
          <a:p>
            <a:pPr>
              <a:defRPr/>
            </a:pPr>
            <a:r>
              <a:rPr lang="ru-RU" altLang="en-US" sz="2000" b="1" dirty="0" smtClean="0">
                <a:latin typeface="+mn-lt"/>
              </a:rPr>
              <a:t>Основные мероприятия</a:t>
            </a:r>
            <a:r>
              <a:rPr lang="en-GB" altLang="en-US" sz="2000" b="1" dirty="0" smtClean="0">
                <a:latin typeface="+mn-lt"/>
              </a:rPr>
              <a:t>: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Поддержка общего взаимодействия </a:t>
            </a:r>
            <a:r>
              <a:rPr lang="en-GB" altLang="en-US" sz="2000" b="1" dirty="0" smtClean="0">
                <a:latin typeface="+mn-lt"/>
              </a:rPr>
              <a:t>CASEP</a:t>
            </a:r>
            <a:r>
              <a:rPr lang="ru-RU" altLang="en-US" sz="2000" b="1" dirty="0" smtClean="0">
                <a:latin typeface="+mn-lt"/>
              </a:rPr>
              <a:t> и </a:t>
            </a:r>
            <a:r>
              <a:rPr lang="en-GB" altLang="en-US" sz="2000" b="1" dirty="0" smtClean="0">
                <a:latin typeface="+mn-lt"/>
              </a:rPr>
              <a:t>INOGATE</a:t>
            </a:r>
            <a:r>
              <a:rPr lang="ru-RU" altLang="en-US" sz="2000" b="1" dirty="0" smtClean="0">
                <a:latin typeface="+mn-lt"/>
              </a:rPr>
              <a:t> в области энергетики для Стран Бенефициаров в Центральной Азии 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Обеспечение координации в области видения и обмена информацией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Обеспечение координации рабочих программ и включение</a:t>
            </a:r>
            <a:r>
              <a:rPr lang="en-GB" altLang="en-US" sz="2000" b="1" dirty="0" smtClean="0">
                <a:latin typeface="+mn-lt"/>
              </a:rPr>
              <a:t> </a:t>
            </a:r>
            <a:r>
              <a:rPr lang="ru-RU" altLang="en-US" sz="2000" b="1" dirty="0" smtClean="0">
                <a:latin typeface="+mn-lt"/>
              </a:rPr>
              <a:t>извлеченных уроков в рабочие программы </a:t>
            </a:r>
            <a:r>
              <a:rPr lang="en-GB" altLang="en-US" sz="2000" b="1" dirty="0" smtClean="0">
                <a:latin typeface="+mn-lt"/>
              </a:rPr>
              <a:t> </a:t>
            </a:r>
            <a:endParaRPr lang="en-GB" altLang="en-US" sz="2000" b="1" dirty="0">
              <a:latin typeface="+mn-lt"/>
            </a:endParaRPr>
          </a:p>
          <a:p>
            <a:pPr>
              <a:defRPr/>
            </a:pPr>
            <a:endParaRPr lang="en-GB" altLang="en-US" sz="2000" b="1" dirty="0"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GB" alt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alt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1714500" y="214290"/>
            <a:ext cx="5572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en-US" sz="18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CASEP?</a:t>
            </a:r>
            <a:endParaRPr lang="en-US" alt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66120-91EC-4551-ADD5-716397F301E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804150" cy="762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0070C0"/>
                </a:solidFill>
              </a:rPr>
              <a:t>Улучшение ЭЭ</a:t>
            </a:r>
            <a:endParaRPr lang="en-GB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571472" y="1428736"/>
            <a:ext cx="8074025" cy="4929222"/>
          </a:xfrm>
        </p:spPr>
        <p:txBody>
          <a:bodyPr>
            <a:noAutofit/>
          </a:bodyPr>
          <a:lstStyle/>
          <a:p>
            <a:pPr algn="just"/>
            <a:r>
              <a:rPr lang="en-GB" altLang="en-US" sz="1800" dirty="0" smtClean="0"/>
              <a:t>CASEP</a:t>
            </a:r>
            <a:r>
              <a:rPr lang="ru-RU" altLang="en-US" sz="1800" dirty="0" smtClean="0"/>
              <a:t> уделяет основное внимание на введение новой концепции,   </a:t>
            </a:r>
            <a:r>
              <a:rPr lang="en-GB" altLang="en-US" sz="1800" dirty="0" smtClean="0"/>
              <a:t>  </a:t>
            </a:r>
            <a:r>
              <a:rPr lang="ru-RU" altLang="en-US" sz="1800" b="1" dirty="0" smtClean="0"/>
              <a:t>Управление на основе спроса </a:t>
            </a:r>
            <a:r>
              <a:rPr lang="en-GB" altLang="en-US" sz="1800" b="1" dirty="0" smtClean="0"/>
              <a:t> </a:t>
            </a:r>
            <a:r>
              <a:rPr lang="ru-RU" altLang="en-US" sz="1800" b="1" dirty="0" smtClean="0"/>
              <a:t>для улучшения </a:t>
            </a:r>
            <a:r>
              <a:rPr lang="ru-RU" altLang="en-US" sz="1800" b="1" dirty="0" err="1" smtClean="0"/>
              <a:t>энергоэффективности</a:t>
            </a:r>
            <a:r>
              <a:rPr lang="ru-RU" altLang="en-US" sz="1800" b="1" dirty="0" smtClean="0"/>
              <a:t> </a:t>
            </a:r>
            <a:r>
              <a:rPr lang="ru-RU" altLang="en-US" sz="1800" dirty="0" smtClean="0"/>
              <a:t>в Странах Бенефициарах</a:t>
            </a:r>
            <a:endParaRPr lang="en-GB" altLang="en-US" sz="1800" dirty="0" smtClean="0"/>
          </a:p>
          <a:p>
            <a:pPr algn="just"/>
            <a:r>
              <a:rPr lang="ru-RU" altLang="en-US" sz="1800" dirty="0" smtClean="0"/>
              <a:t>Необходима более динамичная структура и сотрудничество для реализации проектов в области ЭЭ на основе спроса, включая нижеследующие аспекты</a:t>
            </a:r>
            <a:r>
              <a:rPr lang="en-GB" altLang="en-US" sz="1800" dirty="0" smtClean="0"/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altLang="en-US" sz="1800" dirty="0" smtClean="0"/>
              <a:t>Большое число малых проектов требует перехода от индивидуального подхода по каждому проекту к программному </a:t>
            </a:r>
            <a:r>
              <a:rPr lang="en-GB" altLang="en-US" sz="1800" dirty="0" smtClean="0"/>
              <a:t>=&gt; </a:t>
            </a:r>
            <a:r>
              <a:rPr lang="ru-RU" altLang="en-US" sz="1800" b="1" dirty="0" smtClean="0"/>
              <a:t>содействие в подготовке</a:t>
            </a:r>
            <a:r>
              <a:rPr lang="en-GB" altLang="en-US" sz="1800" b="1" dirty="0" smtClean="0"/>
              <a:t>/</a:t>
            </a:r>
            <a:r>
              <a:rPr lang="ru-RU" altLang="en-US" sz="1800" b="1" dirty="0" smtClean="0"/>
              <a:t>обновлении Национальных Программ по Энергосбережению </a:t>
            </a:r>
            <a:r>
              <a:rPr lang="en-GB" altLang="en-US" sz="1800" b="1" dirty="0" smtClean="0"/>
              <a:t>(</a:t>
            </a:r>
            <a:r>
              <a:rPr lang="ru-RU" altLang="en-US" sz="1800" b="1" dirty="0" smtClean="0"/>
              <a:t>НПЭС</a:t>
            </a:r>
            <a:r>
              <a:rPr lang="en-GB" altLang="en-US" sz="1800" b="1" dirty="0" smtClean="0"/>
              <a:t>)</a:t>
            </a:r>
            <a:endParaRPr lang="en-GB" altLang="en-US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altLang="en-US" sz="1800" dirty="0" smtClean="0"/>
              <a:t>Вовлечение различных участников требует эффективного </a:t>
            </a:r>
            <a:r>
              <a:rPr lang="ru-RU" altLang="en-US" sz="1800" dirty="0" err="1" smtClean="0"/>
              <a:t>меж-институционального</a:t>
            </a:r>
            <a:r>
              <a:rPr lang="ru-RU" altLang="en-US" sz="1800" dirty="0" smtClean="0"/>
              <a:t> сотрудничества </a:t>
            </a:r>
            <a:r>
              <a:rPr lang="en-GB" altLang="en-US" sz="1800" dirty="0" smtClean="0"/>
              <a:t>=&gt; </a:t>
            </a:r>
            <a:r>
              <a:rPr lang="ru-RU" altLang="en-US" sz="1800" b="1" dirty="0" smtClean="0"/>
              <a:t>содействие в разработке институциональных моделей для реализации НПЭС </a:t>
            </a:r>
            <a:endParaRPr lang="en-GB" altLang="en-US" sz="1800" dirty="0" smtClean="0"/>
          </a:p>
          <a:p>
            <a:pPr lvl="1" algn="just">
              <a:buFont typeface="Wingdings" pitchFamily="2" charset="2"/>
              <a:buChar char="ü"/>
            </a:pPr>
            <a:r>
              <a:rPr lang="ru-RU" altLang="en-US" sz="1800" dirty="0" smtClean="0"/>
              <a:t>Необходимо вовлечение Муниципалитета в процесс планирования развития энергетического сектора </a:t>
            </a:r>
            <a:r>
              <a:rPr lang="en-GB" altLang="en-US" sz="1800" dirty="0" smtClean="0"/>
              <a:t>=&gt; </a:t>
            </a:r>
            <a:r>
              <a:rPr lang="ru-RU" altLang="en-US" sz="1800" b="1" dirty="0" smtClean="0"/>
              <a:t>содействие в разработке  Плана Мероприятий по Устойчивой Энергетике на уровне муниципалитетов </a:t>
            </a:r>
            <a:r>
              <a:rPr lang="en-GB" altLang="en-US" sz="1800" b="1" dirty="0" smtClean="0"/>
              <a:t> (</a:t>
            </a:r>
            <a:r>
              <a:rPr lang="ru-RU" altLang="en-US" sz="1800" b="1" dirty="0" smtClean="0"/>
              <a:t>Инициатива в рамках Соглашения Мэров</a:t>
            </a:r>
            <a:r>
              <a:rPr lang="en-GB" altLang="en-US" sz="1800" b="1" dirty="0" smtClean="0"/>
              <a:t>)</a:t>
            </a:r>
            <a:endParaRPr lang="en-GB" altLang="en-US" sz="1800" dirty="0" smtClean="0"/>
          </a:p>
          <a:p>
            <a:endParaRPr lang="en-GB" altLang="en-US" sz="2000" b="1" dirty="0" smtClean="0"/>
          </a:p>
          <a:p>
            <a:endParaRPr lang="en-GB" altLang="en-US" sz="2000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5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EFEA-0743-407A-8F30-8E0CC79B7F7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248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23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28663" y="928688"/>
            <a:ext cx="7804150" cy="762000"/>
          </a:xfrm>
        </p:spPr>
        <p:txBody>
          <a:bodyPr/>
          <a:lstStyle/>
          <a:p>
            <a:r>
              <a:rPr lang="ru-RU" altLang="en-US" sz="2800" b="1" dirty="0" smtClean="0">
                <a:solidFill>
                  <a:srgbClr val="0070C0"/>
                </a:solidFill>
              </a:rPr>
              <a:t>Продвижение ВИЭ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 </a:t>
            </a:r>
            <a:endParaRPr lang="en-GB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611188" y="1714500"/>
            <a:ext cx="8074025" cy="4156075"/>
          </a:xfrm>
        </p:spPr>
        <p:txBody>
          <a:bodyPr>
            <a:normAutofit/>
          </a:bodyPr>
          <a:lstStyle/>
          <a:p>
            <a:pPr algn="just"/>
            <a:endParaRPr lang="en-GB" altLang="en-US" sz="2000" b="1" dirty="0" smtClean="0"/>
          </a:p>
          <a:p>
            <a:endParaRPr lang="en-GB" altLang="en-US" sz="2000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EFEA-0743-407A-8F30-8E0CC79B7F7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48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63588" y="1866900"/>
            <a:ext cx="80740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latin typeface="+mn-lt"/>
              </a:rPr>
              <a:t>CASEP </a:t>
            </a:r>
            <a:r>
              <a:rPr lang="ru-RU" altLang="en-US" sz="2000" dirty="0" smtClean="0">
                <a:latin typeface="+mn-lt"/>
              </a:rPr>
              <a:t>уделяет основное внимание на </a:t>
            </a: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введение критериев устойчивости в области планирования и реализации политики по</a:t>
            </a:r>
            <a:r>
              <a:rPr kumimoji="0" lang="ru-RU" alt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ВИЭ 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Необходима</a:t>
            </a:r>
            <a:r>
              <a:rPr kumimoji="0" lang="ru-RU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другая организационная структура для осуществления проектов в области ВИЭ устойчивыми, в особенности малых проектов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altLang="en-US" sz="2000" dirty="0" smtClean="0">
                <a:latin typeface="+mn-lt"/>
                <a:cs typeface="+mn-cs"/>
              </a:rPr>
              <a:t>Аналогично с ЭЭ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необходим переход от индивидуального</a:t>
            </a:r>
            <a:r>
              <a:rPr kumimoji="0" lang="ru-RU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подхода к проектам к программному подходу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=&gt; </a:t>
            </a: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содействие в подготовке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обновлении Национальной Стратегии по ВИЭ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en-US" sz="2000" dirty="0" smtClean="0">
                <a:latin typeface="+mn-lt"/>
              </a:rPr>
              <a:t>Таким же образом необходимо эффективное меж-институциональное сотрудничество по вопросам ЭЭ 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Многие проекты в области ВИЭ предлагают дополнительные решения посредством интеграции</a:t>
            </a:r>
            <a:r>
              <a:rPr kumimoji="0" lang="ru-RU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аспектов ЭЭ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например, компоненты по использованию солнечной</a:t>
            </a:r>
            <a:r>
              <a:rPr kumimoji="0" lang="ru-RU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энергии в котельных) и таким образом может быть обеспечено активное сотрудничество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alt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координация программ по ЭЭ и ВИЭ</a:t>
            </a:r>
            <a:endParaRPr kumimoji="0" lang="en-GB" alt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93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899592" y="928670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Общие приоритеты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</a:rPr>
              <a:t>–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714488"/>
            <a:ext cx="8121650" cy="4786346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Оценка потенциала </a:t>
            </a:r>
            <a:r>
              <a:rPr lang="en-GB" altLang="en-US" sz="2000" dirty="0" smtClean="0"/>
              <a:t>MKUR </a:t>
            </a:r>
            <a:r>
              <a:rPr lang="ru-RU" altLang="en-US" sz="2000" dirty="0" smtClean="0"/>
              <a:t>и выработка рекомендаций по усилению поддержки</a:t>
            </a:r>
            <a:r>
              <a:rPr lang="en-GB" sz="2000" dirty="0" smtClean="0"/>
              <a:t>/</a:t>
            </a:r>
            <a:r>
              <a:rPr lang="ru-RU" sz="2000" dirty="0" smtClean="0"/>
              <a:t>институционального усиления для продвижения ЭЭ</a:t>
            </a:r>
            <a:r>
              <a:rPr lang="en-US" sz="2000" dirty="0" smtClean="0"/>
              <a:t>/</a:t>
            </a:r>
            <a:r>
              <a:rPr lang="ru-RU" sz="2000" dirty="0" smtClean="0"/>
              <a:t>ВИЭ</a:t>
            </a:r>
            <a:endParaRPr lang="en-GB" altLang="en-US" sz="2000" dirty="0" smtClean="0"/>
          </a:p>
          <a:p>
            <a:pPr algn="just">
              <a:spcBef>
                <a:spcPct val="0"/>
              </a:spcBef>
              <a:buNone/>
            </a:pP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Консультации заинтересованных сторон (участников) </a:t>
            </a:r>
            <a:r>
              <a:rPr lang="en-GB" altLang="en-US" sz="2000" dirty="0" smtClean="0"/>
              <a:t>– </a:t>
            </a:r>
            <a:r>
              <a:rPr lang="ru-RU" altLang="en-US" sz="2000" dirty="0" smtClean="0"/>
              <a:t>семинары по планированию и реализации политики в области ЭЭ</a:t>
            </a:r>
            <a:r>
              <a:rPr lang="en-US" altLang="en-US" sz="2000" dirty="0" smtClean="0"/>
              <a:t>/</a:t>
            </a:r>
            <a:r>
              <a:rPr lang="ru-RU" altLang="en-US" sz="2000" dirty="0" smtClean="0"/>
              <a:t>ВИЭ </a:t>
            </a:r>
            <a:r>
              <a:rPr lang="en-GB" altLang="en-US" sz="2000" dirty="0" smtClean="0"/>
              <a:t> (</a:t>
            </a:r>
            <a:r>
              <a:rPr lang="ru-RU" altLang="en-US" sz="2000" dirty="0" smtClean="0"/>
              <a:t>во всех странах</a:t>
            </a:r>
            <a:r>
              <a:rPr lang="en-GB" altLang="en-US" sz="2000" dirty="0" smtClean="0"/>
              <a:t>) </a:t>
            </a:r>
          </a:p>
          <a:p>
            <a:pPr algn="just">
              <a:spcBef>
                <a:spcPct val="0"/>
              </a:spcBef>
              <a:buNone/>
            </a:pP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Содействие в выработке программ на национальном уровне </a:t>
            </a:r>
            <a:r>
              <a:rPr lang="en-GB" altLang="en-US" sz="2000" dirty="0" smtClean="0"/>
              <a:t>(</a:t>
            </a:r>
            <a:r>
              <a:rPr lang="ru-RU" altLang="en-US" sz="2000" dirty="0" smtClean="0"/>
              <a:t>НПЭС </a:t>
            </a:r>
            <a:r>
              <a:rPr lang="en-GB" altLang="en-US" sz="2000" dirty="0" smtClean="0"/>
              <a:t> </a:t>
            </a:r>
            <a:r>
              <a:rPr lang="ru-RU" altLang="en-US" sz="2000" dirty="0" smtClean="0"/>
              <a:t>и НС по ВИЭ</a:t>
            </a:r>
            <a:r>
              <a:rPr lang="en-GB" altLang="en-US" sz="2000" dirty="0" smtClean="0"/>
              <a:t> – </a:t>
            </a:r>
            <a:r>
              <a:rPr lang="ru-RU" altLang="en-US" sz="2000" dirty="0" smtClean="0"/>
              <a:t>Кыргызстан и Таджикистан)</a:t>
            </a:r>
            <a:r>
              <a:rPr lang="en-GB" altLang="en-US" sz="2000" dirty="0" smtClean="0"/>
              <a:t>, </a:t>
            </a:r>
            <a:r>
              <a:rPr lang="ru-RU" altLang="en-US" sz="2000" dirty="0" smtClean="0"/>
              <a:t>включая нижеследующее</a:t>
            </a:r>
            <a:r>
              <a:rPr lang="en-GB" altLang="en-US" sz="2000" dirty="0" smtClean="0"/>
              <a:t>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Оценка потенциала в области ЭЭ</a:t>
            </a:r>
            <a:r>
              <a:rPr lang="en-GB" altLang="en-US" sz="2000" dirty="0" smtClean="0"/>
              <a:t>/</a:t>
            </a:r>
            <a:r>
              <a:rPr lang="ru-RU" altLang="en-US" sz="2000" dirty="0" smtClean="0"/>
              <a:t>ВИЭ</a:t>
            </a:r>
            <a:endParaRPr lang="en-GB" altLang="en-US" sz="2000" dirty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Анализ альтернативных сценариев для развития в области ЭЭ</a:t>
            </a:r>
            <a:r>
              <a:rPr lang="en-US" altLang="en-US" sz="2000" dirty="0" smtClean="0"/>
              <a:t>/</a:t>
            </a:r>
            <a:r>
              <a:rPr lang="ru-RU" altLang="en-US" sz="2000" dirty="0" smtClean="0"/>
              <a:t> ВИЭ </a:t>
            </a:r>
            <a:endParaRPr lang="en-GB" altLang="en-US" sz="20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Оценка правовых рамочных условий и предложений по устранению барьеров </a:t>
            </a:r>
            <a:r>
              <a:rPr lang="en-GB" altLang="en-US" sz="2000" dirty="0" smtClean="0"/>
              <a:t> </a:t>
            </a:r>
          </a:p>
          <a:p>
            <a:pPr lvl="1" algn="just">
              <a:spcBef>
                <a:spcPct val="0"/>
              </a:spcBef>
            </a:pPr>
            <a:endParaRPr lang="en-GB" altLang="en-US" sz="20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86844-3C06-4531-B955-D11AFC8654D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928670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Общие приоритеты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</a:rPr>
              <a:t>–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г.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39738" y="1643050"/>
            <a:ext cx="8121650" cy="4786346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800" dirty="0" smtClean="0"/>
              <a:t>Оценка существующего институционального потенциала и развития программ по наращиванию потенциала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во всех странах</a:t>
            </a:r>
            <a:r>
              <a:rPr lang="en-GB" altLang="en-US" sz="1800" dirty="0" smtClean="0"/>
              <a:t>)  </a:t>
            </a:r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Реализация специализированных программ по наращиванию потенциала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en-US" sz="1800" dirty="0" smtClean="0"/>
              <a:t>	(проведения энергетического аудита на промышленных предприятиях </a:t>
            </a:r>
            <a:r>
              <a:rPr lang="en-GB" altLang="en-US" sz="1800" dirty="0" smtClean="0"/>
              <a:t> – </a:t>
            </a:r>
            <a:r>
              <a:rPr lang="ru-RU" altLang="en-US" sz="1800" dirty="0" smtClean="0"/>
              <a:t>Казахстан и Узбекистан</a:t>
            </a:r>
            <a:r>
              <a:rPr lang="en-GB" altLang="en-US" sz="1800" dirty="0" smtClean="0"/>
              <a:t>)</a:t>
            </a:r>
            <a:r>
              <a:rPr lang="ru-RU" altLang="en-US" sz="1800" dirty="0" smtClean="0"/>
              <a:t>; тренинг для менеджеров проектов по ВИЭ –РК)</a:t>
            </a:r>
            <a:r>
              <a:rPr lang="en-GB" altLang="en-US" sz="1800" dirty="0" smtClean="0"/>
              <a:t> </a:t>
            </a:r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Организация семинаров по требованиям устойчивости, применяемых для проектов в области ЭЭ</a:t>
            </a:r>
            <a:r>
              <a:rPr lang="en-US" altLang="en-US" sz="1800" dirty="0" smtClean="0"/>
              <a:t>/</a:t>
            </a:r>
            <a:r>
              <a:rPr lang="ru-RU" altLang="en-US" sz="1800" dirty="0" smtClean="0"/>
              <a:t>ВИЭ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РК, КР, РТ, РУ</a:t>
            </a:r>
            <a:r>
              <a:rPr lang="en-GB" altLang="en-US" sz="1800" dirty="0" smtClean="0"/>
              <a:t>)</a:t>
            </a:r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Учебные туры по ЭЭ</a:t>
            </a:r>
            <a:r>
              <a:rPr lang="en-GB" altLang="en-US" sz="1800" dirty="0" smtClean="0"/>
              <a:t>/</a:t>
            </a:r>
            <a:r>
              <a:rPr lang="ru-RU" altLang="en-US" sz="1800" dirty="0" smtClean="0"/>
              <a:t>ВИЭ в Германию/Латвию/Сербию/Хорватию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Кыргызстан и Таджикистан</a:t>
            </a:r>
            <a:r>
              <a:rPr lang="en-GB" altLang="en-US" sz="1800" dirty="0" smtClean="0"/>
              <a:t>) </a:t>
            </a:r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Региональное мероприятие</a:t>
            </a:r>
            <a:r>
              <a:rPr lang="en-GB" altLang="en-US" sz="1800" dirty="0" smtClean="0"/>
              <a:t> – </a:t>
            </a:r>
            <a:r>
              <a:rPr lang="ru-RU" altLang="en-US" sz="1800" dirty="0" smtClean="0"/>
              <a:t>Неделя Устойчивой Энергетики (РК, КР)</a:t>
            </a:r>
            <a:r>
              <a:rPr lang="en-GB" altLang="en-US" sz="1800" dirty="0" smtClean="0"/>
              <a:t> </a:t>
            </a:r>
          </a:p>
          <a:p>
            <a:pPr algn="just">
              <a:spcBef>
                <a:spcPct val="0"/>
              </a:spcBef>
            </a:pP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Разработка стратегии в области повышения информированности, плана мероприятий и начать ее реализацию </a:t>
            </a:r>
            <a:endParaRPr lang="en-GB" altLang="en-US" sz="1800" dirty="0" smtClean="0"/>
          </a:p>
          <a:p>
            <a:pPr lvl="1" algn="just">
              <a:spcBef>
                <a:spcPct val="0"/>
              </a:spcBef>
            </a:pPr>
            <a:endParaRPr lang="en-GB" altLang="en-US" sz="2000" dirty="0" smtClean="0"/>
          </a:p>
          <a:p>
            <a:pPr lvl="1" algn="just">
              <a:spcBef>
                <a:spcPct val="0"/>
              </a:spcBef>
            </a:pPr>
            <a:endParaRPr lang="en-GB" altLang="en-US" sz="20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C75DF-C635-47F5-826B-07C0B17C32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00113" y="1050925"/>
            <a:ext cx="7543800" cy="715963"/>
          </a:xfrm>
        </p:spPr>
        <p:txBody>
          <a:bodyPr>
            <a:normAutofit fontScale="90000"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Общие приоритеты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на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2015-2016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</a:t>
            </a:r>
            <a:r>
              <a:rPr lang="ru-RU" altLang="en-US" sz="2400" b="1" dirty="0" err="1" smtClean="0">
                <a:solidFill>
                  <a:srgbClr val="0070C0"/>
                </a:solidFill>
              </a:rPr>
              <a:t>гг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916113"/>
            <a:ext cx="8121650" cy="408305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Реализация специализированных программ по наращиванию потенциала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во всех странах</a:t>
            </a:r>
            <a:r>
              <a:rPr lang="en-GB" altLang="en-US" sz="1800" dirty="0" smtClean="0"/>
              <a:t>)</a:t>
            </a:r>
          </a:p>
          <a:p>
            <a:pPr algn="just">
              <a:spcBef>
                <a:spcPct val="0"/>
              </a:spcBef>
            </a:pPr>
            <a:endParaRPr lang="en-GB" altLang="en-US" sz="10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Укрепление потенциала на уровне муниципалитетов для продвижения ЭЭ</a:t>
            </a:r>
            <a:r>
              <a:rPr lang="en-GB" altLang="en-US" sz="1800" dirty="0" smtClean="0"/>
              <a:t>/</a:t>
            </a:r>
            <a:r>
              <a:rPr lang="ru-RU" altLang="en-US" sz="1800" dirty="0" smtClean="0"/>
              <a:t>ВИЭ </a:t>
            </a:r>
            <a:r>
              <a:rPr lang="en-GB" altLang="en-US" sz="1800" dirty="0" smtClean="0"/>
              <a:t> – </a:t>
            </a:r>
            <a:r>
              <a:rPr lang="ru-RU" altLang="en-US" sz="1800" dirty="0" smtClean="0"/>
              <a:t>после результатов полученных в результате Инициативы в рамках Соглашения Мэров в разработке ПУРЭ - </a:t>
            </a:r>
            <a:r>
              <a:rPr lang="en-GB" altLang="en-US" sz="1800" dirty="0" smtClean="0"/>
              <a:t>SEAPs (</a:t>
            </a:r>
            <a:r>
              <a:rPr lang="ru-RU" altLang="en-US" sz="1800" dirty="0" smtClean="0"/>
              <a:t>Кыргызстан и Таджикистан</a:t>
            </a:r>
            <a:r>
              <a:rPr lang="en-GB" altLang="en-US" sz="1800" dirty="0" smtClean="0"/>
              <a:t>)</a:t>
            </a:r>
          </a:p>
          <a:p>
            <a:pPr algn="just">
              <a:spcBef>
                <a:spcPct val="0"/>
              </a:spcBef>
            </a:pPr>
            <a:endParaRPr lang="en-GB" altLang="en-US" sz="10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Учебные туры</a:t>
            </a:r>
            <a:r>
              <a:rPr lang="en-GB" altLang="en-US" sz="1800" dirty="0" smtClean="0"/>
              <a:t> </a:t>
            </a:r>
            <a:r>
              <a:rPr lang="ru-RU" altLang="en-US" sz="1800" dirty="0" smtClean="0"/>
              <a:t>-</a:t>
            </a:r>
            <a:r>
              <a:rPr lang="en-GB" altLang="en-US" sz="1800" dirty="0" smtClean="0"/>
              <a:t> </a:t>
            </a:r>
            <a:r>
              <a:rPr lang="ru-RU" altLang="en-US" sz="1800" dirty="0" smtClean="0"/>
              <a:t>ЭЭ</a:t>
            </a:r>
            <a:r>
              <a:rPr lang="en-GB" altLang="en-US" sz="1800" dirty="0" smtClean="0"/>
              <a:t>/</a:t>
            </a:r>
            <a:r>
              <a:rPr lang="ru-RU" altLang="en-US" sz="1800" dirty="0" smtClean="0"/>
              <a:t>ВИЭ</a:t>
            </a:r>
            <a:r>
              <a:rPr lang="en-GB" altLang="en-US" sz="1800" dirty="0" smtClean="0"/>
              <a:t> (</a:t>
            </a:r>
            <a:r>
              <a:rPr lang="ru-RU" altLang="en-US" sz="1800" dirty="0" smtClean="0"/>
              <a:t>РК, КР, РТ, Туркменистан, РУ</a:t>
            </a:r>
            <a:r>
              <a:rPr lang="en-GB" altLang="en-US" sz="1800" dirty="0" smtClean="0"/>
              <a:t>) </a:t>
            </a:r>
          </a:p>
          <a:p>
            <a:pPr algn="just">
              <a:spcBef>
                <a:spcPct val="0"/>
              </a:spcBef>
            </a:pPr>
            <a:endParaRPr lang="en-GB" altLang="en-US" sz="10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Региональное мероприятие </a:t>
            </a:r>
            <a:r>
              <a:rPr lang="en-GB" altLang="en-US" sz="1800" dirty="0" smtClean="0"/>
              <a:t>– </a:t>
            </a:r>
            <a:r>
              <a:rPr lang="ru-RU" altLang="en-US" sz="1800" dirty="0" smtClean="0"/>
              <a:t>Укрепление потенциала муниципалитетов по разработке инвестиционных программ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в сотрудничестве с проектом </a:t>
            </a:r>
            <a:r>
              <a:rPr lang="en-GB" sz="1800" dirty="0" err="1" smtClean="0"/>
              <a:t>CoMO</a:t>
            </a:r>
            <a:r>
              <a:rPr lang="ru-RU" sz="1800" dirty="0" smtClean="0"/>
              <a:t>)</a:t>
            </a:r>
            <a:endParaRPr lang="en-GB" sz="1800" dirty="0" smtClean="0"/>
          </a:p>
          <a:p>
            <a:pPr algn="just">
              <a:spcBef>
                <a:spcPct val="0"/>
              </a:spcBef>
            </a:pPr>
            <a:endParaRPr lang="en-GB" sz="1000" dirty="0" smtClean="0"/>
          </a:p>
          <a:p>
            <a:pPr algn="just">
              <a:spcBef>
                <a:spcPct val="0"/>
              </a:spcBef>
            </a:pPr>
            <a:r>
              <a:rPr lang="ru-RU" sz="1800" dirty="0" smtClean="0"/>
              <a:t>Определение направлений в области ЭЭ</a:t>
            </a:r>
            <a:r>
              <a:rPr lang="en-GB" sz="1800" dirty="0" smtClean="0"/>
              <a:t>/</a:t>
            </a:r>
            <a:r>
              <a:rPr lang="ru-RU" sz="1800" dirty="0" smtClean="0"/>
              <a:t>ВИЭ подлежащих финансированию МФО </a:t>
            </a:r>
            <a:r>
              <a:rPr lang="en-GB" sz="1800" dirty="0" smtClean="0"/>
              <a:t>(</a:t>
            </a:r>
            <a:r>
              <a:rPr lang="ru-RU" sz="1800" dirty="0" smtClean="0"/>
              <a:t>Кыргызстан, Таджикистан, Узбекистан</a:t>
            </a:r>
            <a:r>
              <a:rPr lang="en-GB" sz="1800" dirty="0" smtClean="0"/>
              <a:t>) </a:t>
            </a:r>
          </a:p>
          <a:p>
            <a:pPr algn="just">
              <a:spcBef>
                <a:spcPct val="0"/>
              </a:spcBef>
            </a:pPr>
            <a:endParaRPr lang="en-GB" sz="10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Реализация плана мероприятий по повышению информированности (во всех странах) </a:t>
            </a:r>
            <a:endParaRPr lang="en-GB" altLang="en-US" sz="1800" dirty="0"/>
          </a:p>
          <a:p>
            <a:pPr marL="0" indent="0" algn="just">
              <a:spcBef>
                <a:spcPct val="0"/>
              </a:spcBef>
              <a:buNone/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endParaRPr lang="en-GB" sz="1800" dirty="0"/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lvl="1" algn="just">
              <a:spcBef>
                <a:spcPct val="0"/>
              </a:spcBef>
            </a:pPr>
            <a:endParaRPr lang="en-GB" altLang="en-US" sz="1800" dirty="0" smtClean="0"/>
          </a:p>
          <a:p>
            <a:pPr lvl="1" algn="just">
              <a:buFont typeface="Arial" charset="0"/>
              <a:buNone/>
            </a:pPr>
            <a:endParaRPr lang="en-GB" alt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0113" y="1050925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Региональная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г.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39738" y="1916113"/>
            <a:ext cx="8121650" cy="4083050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</a:t>
            </a:r>
            <a:r>
              <a:rPr lang="en-GB" altLang="en-US" sz="1800" dirty="0" smtClean="0"/>
              <a:t> 1: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Обзор систем, потенциала и правового статуса </a:t>
            </a:r>
            <a:r>
              <a:rPr lang="en-US" altLang="en-US" sz="1800" dirty="0" smtClean="0"/>
              <a:t>MKUR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 smtClean="0"/>
              <a:t>Укрепление технического потенциала ЦА РЦ по ВИЭ по проведению оценки в области ВИЭ и навыков в данной сфере на региональном уровне </a:t>
            </a:r>
            <a:endParaRPr lang="en-US" sz="18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 smtClean="0"/>
              <a:t>Передовые методы ЕС</a:t>
            </a:r>
            <a:r>
              <a:rPr lang="en-US" sz="1800" dirty="0" smtClean="0"/>
              <a:t>: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sz="1800" dirty="0" smtClean="0"/>
              <a:t>Институциональные модели </a:t>
            </a:r>
            <a:r>
              <a:rPr lang="en-US" sz="1800" dirty="0" smtClean="0"/>
              <a:t>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sz="1800" dirty="0" smtClean="0"/>
              <a:t>Финансовая мотивация по ВИЭ</a:t>
            </a:r>
            <a:r>
              <a:rPr lang="en-US" sz="1800" dirty="0" smtClean="0"/>
              <a:t>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sz="1800" dirty="0" err="1" smtClean="0"/>
              <a:t>Энерго</a:t>
            </a:r>
            <a:r>
              <a:rPr lang="ru-RU" sz="1800" dirty="0" smtClean="0"/>
              <a:t> Аудит на предприятиях </a:t>
            </a:r>
            <a:r>
              <a:rPr lang="en-US" sz="1800" dirty="0" smtClean="0"/>
              <a:t> </a:t>
            </a:r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2: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 smtClean="0"/>
              <a:t>Оценка институционального потенциала </a:t>
            </a:r>
            <a:r>
              <a:rPr lang="en-US" sz="1800" dirty="0" smtClean="0"/>
              <a:t>MKUR</a:t>
            </a:r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</a:t>
            </a:r>
            <a:r>
              <a:rPr lang="en-GB" altLang="en-US" sz="1800" dirty="0" smtClean="0"/>
              <a:t> 4: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sz="1800" dirty="0" smtClean="0"/>
              <a:t>Неделя Устойчивой Энергетики </a:t>
            </a:r>
            <a:r>
              <a:rPr lang="en-US" sz="1800" dirty="0" smtClean="0"/>
              <a:t>(</a:t>
            </a:r>
            <a:r>
              <a:rPr lang="ru-RU" sz="1800" dirty="0" smtClean="0"/>
              <a:t>Обмен Региональным Опытом в области Планирования и Реализации Политик по Устойчивой Энергетике</a:t>
            </a:r>
            <a:r>
              <a:rPr lang="en-US" sz="1800" dirty="0" smtClean="0"/>
              <a:t>: </a:t>
            </a:r>
            <a:r>
              <a:rPr lang="ru-RU" sz="1800" dirty="0" smtClean="0"/>
              <a:t>ЭЭ</a:t>
            </a:r>
            <a:r>
              <a:rPr lang="en-US" sz="1800" dirty="0" smtClean="0"/>
              <a:t>/</a:t>
            </a:r>
            <a:r>
              <a:rPr lang="ru-RU" sz="1800" dirty="0" smtClean="0"/>
              <a:t>ВИЭ</a:t>
            </a:r>
            <a:r>
              <a:rPr lang="en-US" sz="1800" dirty="0" smtClean="0"/>
              <a:t>)</a:t>
            </a:r>
            <a:endParaRPr lang="en-GB" altLang="en-US" sz="1800" dirty="0" smtClean="0"/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Мероприятие в поддержку МКУР</a:t>
            </a:r>
            <a:endParaRPr lang="en-GB" altLang="en-US" sz="1800" dirty="0" smtClean="0"/>
          </a:p>
          <a:p>
            <a:pPr lvl="1"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  <a:buNone/>
            </a:pPr>
            <a:endParaRPr lang="en-GB" altLang="en-US" sz="1800" dirty="0" smtClean="0"/>
          </a:p>
          <a:p>
            <a:pPr lvl="1" algn="just">
              <a:spcBef>
                <a:spcPct val="0"/>
              </a:spcBef>
            </a:pPr>
            <a:endParaRPr lang="en-GB" altLang="en-US" sz="14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5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8662" y="71414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: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Региональная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06449"/>
              </p:ext>
            </p:extLst>
          </p:nvPr>
        </p:nvGraphicFramePr>
        <p:xfrm>
          <a:off x="857224" y="714357"/>
          <a:ext cx="774722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1285884"/>
                <a:gridCol w="500066"/>
                <a:gridCol w="416914"/>
                <a:gridCol w="504056"/>
                <a:gridCol w="504056"/>
                <a:gridCol w="583106"/>
                <a:gridCol w="280990"/>
                <a:gridCol w="432048"/>
                <a:gridCol w="504056"/>
                <a:gridCol w="432048"/>
              </a:tblGrid>
              <a:tr h="5137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Результат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1.a: </a:t>
                      </a:r>
                      <a:r>
                        <a:rPr lang="ru-RU" sz="1600" dirty="0" smtClean="0"/>
                        <a:t>Обзор систем,</a:t>
                      </a:r>
                      <a:r>
                        <a:rPr lang="ru-RU" sz="1600" baseline="0" dirty="0" smtClean="0"/>
                        <a:t> потенциала и правового статуса </a:t>
                      </a:r>
                      <a:r>
                        <a:rPr lang="en-US" sz="1600" dirty="0" smtClean="0"/>
                        <a:t>MKUR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</a:t>
                      </a:r>
                      <a:r>
                        <a:rPr lang="en-US" sz="1600" dirty="0" smtClean="0"/>
                        <a:t>MKUR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КЭ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КЭ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1.d:</a:t>
                      </a:r>
                      <a:r>
                        <a:rPr lang="ru-RU" sz="1600" dirty="0" smtClean="0"/>
                        <a:t> Передовые методы 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ЕС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Институциональные модели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Финансовая мотивация по ВИЭ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Энерго Аудит на предпр.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2.a: </a:t>
                      </a:r>
                      <a:r>
                        <a:rPr lang="ru-RU" sz="1600" dirty="0" smtClean="0"/>
                        <a:t>Оценка институционального потенциала</a:t>
                      </a:r>
                      <a:r>
                        <a:rPr lang="ru-RU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</a:t>
                      </a:r>
                      <a:r>
                        <a:rPr lang="en-US" sz="1600" dirty="0" smtClean="0"/>
                        <a:t>MKUR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4.d: </a:t>
                      </a:r>
                      <a:r>
                        <a:rPr lang="ru-RU" sz="1600" dirty="0" smtClean="0"/>
                        <a:t>Мероприятия</a:t>
                      </a:r>
                      <a:r>
                        <a:rPr lang="ru-RU" sz="1600" baseline="0" dirty="0" smtClean="0"/>
                        <a:t> по коммуникациям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Неделя</a:t>
                      </a:r>
                      <a:r>
                        <a:rPr lang="ru-RU" sz="1600" baseline="0" dirty="0" smtClean="0"/>
                        <a:t> Уст. Энергетики в Астане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928662" y="6072206"/>
            <a:ext cx="75438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КЭ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Краткосрочный эксперт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;  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отчет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;  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Мероприятие</a:t>
            </a:r>
            <a:endParaRPr kumimoji="0" lang="en-GB" alt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: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Казахстан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28596" y="1714488"/>
            <a:ext cx="8121650" cy="408305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</a:t>
            </a:r>
            <a:r>
              <a:rPr lang="en-GB" altLang="en-US" sz="2000" dirty="0" smtClean="0"/>
              <a:t>2:</a:t>
            </a:r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Проведена оценка институционального потенциала </a:t>
            </a:r>
            <a:r>
              <a:rPr lang="ru-RU" altLang="en-US" sz="2000" dirty="0" err="1" smtClean="0"/>
              <a:t>Казахэнергоэкспертизы</a:t>
            </a:r>
            <a:r>
              <a:rPr lang="en-GB" altLang="en-US" sz="2000" dirty="0" smtClean="0"/>
              <a:t> </a:t>
            </a:r>
            <a:endParaRPr lang="en-GB" altLang="en-US" sz="2000" dirty="0"/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Разработаны и начато реализация планов по наращиванию потенциала и его роли как – Держателя государственного регистра компаний которые должны проводить энергетический аудит, Национального Координатора в области инициативы в рамках Соглашения Мэров</a:t>
            </a:r>
            <a:endParaRPr lang="en-GB" altLang="en-US" sz="2000" dirty="0" smtClean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Тренинг по вопросам проведения </a:t>
            </a:r>
            <a:r>
              <a:rPr lang="ru-RU" altLang="en-US" sz="2000" dirty="0" err="1" smtClean="0"/>
              <a:t>энерго</a:t>
            </a:r>
            <a:r>
              <a:rPr lang="ru-RU" altLang="en-US" sz="2000" dirty="0" smtClean="0"/>
              <a:t> аудита на предприятиях </a:t>
            </a:r>
            <a:r>
              <a:rPr lang="en-GB" altLang="en-US" sz="2000" dirty="0" smtClean="0"/>
              <a:t>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Тренинг сотрудников </a:t>
            </a:r>
            <a:r>
              <a:rPr lang="en-GB" altLang="en-US" sz="2000" dirty="0" err="1" smtClean="0"/>
              <a:t>Samruk</a:t>
            </a:r>
            <a:r>
              <a:rPr lang="en-GB" altLang="en-US" sz="2000" dirty="0" smtClean="0"/>
              <a:t> Green Energy </a:t>
            </a:r>
            <a:r>
              <a:rPr lang="ru-RU" altLang="en-US" sz="2000" dirty="0" smtClean="0"/>
              <a:t>в использовании программы </a:t>
            </a:r>
            <a:r>
              <a:rPr lang="en-GB" altLang="en-US" sz="2000" dirty="0" err="1" smtClean="0"/>
              <a:t>WindPro</a:t>
            </a:r>
            <a:r>
              <a:rPr lang="en-GB" altLang="en-US" sz="2000" dirty="0" smtClean="0"/>
              <a:t>; </a:t>
            </a:r>
            <a:r>
              <a:rPr lang="ru-RU" altLang="en-US" sz="2000" dirty="0" smtClean="0"/>
              <a:t>заключении контрактов </a:t>
            </a:r>
            <a:r>
              <a:rPr lang="en-GB" altLang="en-US" sz="2000" dirty="0" smtClean="0"/>
              <a:t>FIDIC</a:t>
            </a:r>
          </a:p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</a:t>
            </a:r>
            <a:r>
              <a:rPr lang="en-GB" altLang="en-US" sz="2000" dirty="0" smtClean="0"/>
              <a:t>4:</a:t>
            </a:r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Разработана и начата реализация стратегии по информированию общественности и плана мероприятий </a:t>
            </a:r>
            <a:endParaRPr lang="en-GB" altLang="en-US" sz="2000" dirty="0" smtClean="0"/>
          </a:p>
          <a:p>
            <a:pPr lvl="1" algn="just">
              <a:spcBef>
                <a:spcPct val="0"/>
              </a:spcBef>
            </a:pPr>
            <a:endParaRPr lang="en-GB" altLang="en-US" sz="2000" dirty="0" smtClean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dirty="0" smtClean="0"/>
          </a:p>
          <a:p>
            <a:pPr lvl="1" algn="just">
              <a:spcBef>
                <a:spcPct val="0"/>
              </a:spcBef>
            </a:pPr>
            <a:endParaRPr lang="en-GB" altLang="en-US" sz="20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9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4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662" y="-24"/>
            <a:ext cx="7215238" cy="857256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: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 Казахстан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04541"/>
              </p:ext>
            </p:extLst>
          </p:nvPr>
        </p:nvGraphicFramePr>
        <p:xfrm>
          <a:off x="857224" y="785794"/>
          <a:ext cx="7786740" cy="555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66"/>
                <a:gridCol w="1241216"/>
                <a:gridCol w="482695"/>
                <a:gridCol w="482695"/>
                <a:gridCol w="396379"/>
                <a:gridCol w="413738"/>
                <a:gridCol w="482695"/>
                <a:gridCol w="413738"/>
                <a:gridCol w="457974"/>
                <a:gridCol w="360040"/>
                <a:gridCol w="425340"/>
                <a:gridCol w="406264"/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2.a: </a:t>
                      </a:r>
                      <a:r>
                        <a:rPr lang="ru-RU" sz="1600" dirty="0" smtClean="0"/>
                        <a:t>Оценка институционального потенциала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Отчет об</a:t>
                      </a:r>
                      <a:r>
                        <a:rPr lang="ru-RU" sz="1600" baseline="0" dirty="0" smtClean="0"/>
                        <a:t> оценке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2.b: </a:t>
                      </a:r>
                      <a:r>
                        <a:rPr lang="ru-RU" sz="1600" dirty="0" smtClean="0"/>
                        <a:t>Планы по  наращиванию потенциала</a:t>
                      </a:r>
                      <a:r>
                        <a:rPr lang="en-US" sz="1600" dirty="0" smtClean="0"/>
                        <a:t> (</a:t>
                      </a:r>
                      <a:r>
                        <a:rPr lang="ru-RU" sz="1600" dirty="0" smtClean="0"/>
                        <a:t>НП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</a:t>
                      </a:r>
                      <a:r>
                        <a:rPr lang="ru-RU" sz="1600" baseline="0" dirty="0" smtClean="0"/>
                        <a:t> по НП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1512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2.c:  </a:t>
                      </a:r>
                      <a:r>
                        <a:rPr lang="ru-RU" sz="1600" dirty="0" smtClean="0"/>
                        <a:t>Специализированные </a:t>
                      </a:r>
                      <a:r>
                        <a:rPr lang="ru-RU" sz="1600" dirty="0" err="1" smtClean="0"/>
                        <a:t>тренинговые</a:t>
                      </a:r>
                      <a:r>
                        <a:rPr lang="ru-RU" sz="1600" dirty="0" smtClean="0"/>
                        <a:t> программы 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Энерго</a:t>
                      </a:r>
                      <a:r>
                        <a:rPr lang="ru-RU" sz="1600" dirty="0" smtClean="0"/>
                        <a:t> аудит на промышленных предприятиях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М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WindPro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М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FIDIC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+mn-lt"/>
                        </a:rPr>
                        <a:t>М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1345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4 (a, b, c, d): </a:t>
                      </a:r>
                      <a:r>
                        <a:rPr lang="ru-RU" sz="1600" dirty="0" smtClean="0">
                          <a:latin typeface="+mn-lt"/>
                        </a:rPr>
                        <a:t>Повышение информированности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600" dirty="0" smtClean="0"/>
                        <a:t>Стратегия по повышению информ. реализован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О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КЭ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071538" y="6072206"/>
            <a:ext cx="735811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КЭ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краткосрочный</a:t>
            </a:r>
            <a:r>
              <a:rPr kumimoji="0" lang="ru-RU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эксперт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; 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отчет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;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мероприятие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ru-RU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семинар, тренинг,</a:t>
            </a:r>
            <a:r>
              <a:rPr kumimoji="0" lang="ru-RU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учебный тур</a:t>
            </a:r>
            <a:r>
              <a:rPr kumimoji="0" lang="en-GB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979488"/>
            <a:ext cx="5867400" cy="612775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Что такое </a:t>
            </a:r>
            <a:r>
              <a:rPr lang="en-US" sz="3100" b="1" dirty="0" smtClean="0">
                <a:solidFill>
                  <a:srgbClr val="0070C0"/>
                </a:solidFill>
              </a:rPr>
              <a:t>CASEP?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dirty="0"/>
              <a:t/>
            </a:r>
            <a:br>
              <a:rPr lang="en-US" sz="3100" dirty="0"/>
            </a:br>
            <a:endParaRPr lang="ru-RU" sz="31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orrected INOGATE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33525"/>
            <a:ext cx="56959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2478" y="1357298"/>
            <a:ext cx="4176712" cy="3970318"/>
          </a:xfrm>
          <a:prstGeom prst="rect">
            <a:avLst/>
          </a:prstGeom>
          <a:solidFill>
            <a:schemeClr val="bg1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Программа, финансируемая ЕС сроком на 36 месяцев для регионального сотрудничества в области энергетики с бюджетом в 4 млн. Евро по техническому содействию, между Европейским Союзом и Странами Партнерами в Центральной Азии</a:t>
            </a:r>
            <a:r>
              <a:rPr lang="en-US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охватывающая вопросы «Устойчивой Энергетики» в Центральной Азии </a:t>
            </a:r>
            <a:r>
              <a:rPr lang="en-US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altLang="en-US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(дата завершения - апрель 2016 г.)</a:t>
            </a:r>
            <a:r>
              <a:rPr lang="en-US" alt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en-US" alt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altLang="en-US" b="1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ru-RU" altLang="en-US" b="1" dirty="0" smtClean="0">
                <a:solidFill>
                  <a:srgbClr val="0070C0"/>
                </a:solidFill>
                <a:latin typeface="+mj-lt"/>
              </a:rPr>
              <a:t>Организация Заказчик </a:t>
            </a:r>
            <a:r>
              <a:rPr lang="en-US" altLang="en-US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EC </a:t>
            </a:r>
            <a:r>
              <a:rPr lang="en-GB" altLang="en-US" b="1" dirty="0">
                <a:solidFill>
                  <a:srgbClr val="0070C0"/>
                </a:solidFill>
                <a:latin typeface="+mj-lt"/>
              </a:rPr>
              <a:t>DEVCO </a:t>
            </a:r>
            <a:r>
              <a:rPr lang="en-GB" altLang="en-US" b="1" dirty="0" smtClean="0">
                <a:solidFill>
                  <a:srgbClr val="0070C0"/>
                </a:solidFill>
                <a:latin typeface="+mj-lt"/>
              </a:rPr>
              <a:t>H2 </a:t>
            </a:r>
            <a:r>
              <a:rPr lang="en-GB" altLang="en-US" b="1" dirty="0">
                <a:solidFill>
                  <a:srgbClr val="0070C0"/>
                </a:solidFill>
                <a:latin typeface="+mj-lt"/>
              </a:rPr>
              <a:t>Geographical Coordination Central Asia, Middle East/Gulf, Asia Regional Programmes</a:t>
            </a: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0" y="5354638"/>
            <a:ext cx="73660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Бенефициарами являются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5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Стран Партнеров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INOGATE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в Центральной Азии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Казахстан, Кыргызстан, Таджикистан, Туркменистан и Узбекистан</a:t>
            </a:r>
            <a:endParaRPr lang="en-GB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73604-D7CF-40B2-B454-E8F83AA500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icture" r:id="rId6" imgW="2457143" imgH="1657581" progId="StaticMetafile">
                  <p:embed/>
                </p:oleObj>
              </mc:Choice>
              <mc:Fallback>
                <p:oleObj name="Picture" r:id="rId6" imgW="2457143" imgH="1657581" progId="StaticMetafile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3" descr="image0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Кыргызстан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500034" y="1571612"/>
            <a:ext cx="8121650" cy="4708837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</a:t>
            </a:r>
            <a:r>
              <a:rPr lang="en-GB" altLang="en-US" sz="1800" dirty="0" smtClean="0"/>
              <a:t>1:</a:t>
            </a:r>
            <a:endParaRPr lang="en-GB" altLang="en-US" sz="1800" b="1" dirty="0" smtClean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Три заседания Межведомственной Рабочей Группы по обновлению НПЭС проведены</a:t>
            </a:r>
            <a:r>
              <a:rPr lang="en-GB" altLang="en-US" sz="1800" dirty="0" smtClean="0"/>
              <a:t> </a:t>
            </a:r>
            <a:endParaRPr lang="en-GB" altLang="en-US" sz="1800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Обновление НПЭС</a:t>
            </a:r>
            <a:r>
              <a:rPr lang="en-GB" altLang="en-US" sz="1800" dirty="0" smtClean="0"/>
              <a:t>:</a:t>
            </a:r>
            <a:endParaRPr lang="en-GB" altLang="en-US" sz="1800" dirty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Анализ альтернативных сценариев для развития в области ЭЭ </a:t>
            </a:r>
            <a:r>
              <a:rPr lang="en-GB" altLang="en-US" sz="1800" dirty="0" smtClean="0"/>
              <a:t>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Оценка потенциала в области ЭЭ </a:t>
            </a:r>
            <a:endParaRPr lang="en-GB" altLang="en-US" sz="1800" dirty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Оценка нормативно-правовой базы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Проект НПЭС разработан (конец 2014 г.) </a:t>
            </a:r>
            <a:r>
              <a:rPr lang="en-GB" altLang="en-US" sz="1800" dirty="0" smtClean="0"/>
              <a:t>  </a:t>
            </a:r>
            <a:endParaRPr lang="en-GB" altLang="en-US" sz="1800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Разработка НС по ВИЭ</a:t>
            </a:r>
            <a:r>
              <a:rPr lang="en-GB" altLang="en-US" sz="1800" dirty="0" smtClean="0"/>
              <a:t>:</a:t>
            </a:r>
            <a:endParaRPr lang="en-GB" altLang="en-US" sz="1800" dirty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Оценка потенциала в области ВИЭ </a:t>
            </a:r>
            <a:endParaRPr lang="en-GB" altLang="en-US" sz="1800" dirty="0" smtClean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Разработка альтернативных сценариев для развития в области ВИЭ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Оценка </a:t>
            </a:r>
            <a:r>
              <a:rPr lang="ru-RU" altLang="en-US" sz="1800" dirty="0"/>
              <a:t>нормативно-правовой базы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Разработка НС по ВИЭ</a:t>
            </a:r>
            <a:r>
              <a:rPr lang="en-GB" altLang="en-US" sz="1800" dirty="0" smtClean="0"/>
              <a:t> </a:t>
            </a:r>
            <a:r>
              <a:rPr lang="ru-RU" altLang="en-US" sz="1800" dirty="0" smtClean="0"/>
              <a:t> в соответствии с дорожной картой, предложенной </a:t>
            </a:r>
            <a:r>
              <a:rPr lang="en-US" altLang="en-US" sz="1800" dirty="0" smtClean="0"/>
              <a:t>CASEP</a:t>
            </a:r>
            <a:r>
              <a:rPr lang="ru-RU" altLang="en-US" sz="1800" dirty="0" smtClean="0"/>
              <a:t> (начала работы, завершение в конце августа 2015)</a:t>
            </a:r>
            <a:endParaRPr lang="en-GB" altLang="en-US" sz="1800" dirty="0" smtClean="0"/>
          </a:p>
          <a:p>
            <a:pPr marL="457200" lvl="1" indent="0" algn="just">
              <a:spcBef>
                <a:spcPct val="0"/>
              </a:spcBef>
              <a:buNone/>
            </a:pPr>
            <a:endParaRPr lang="en-GB" altLang="en-US" sz="20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0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4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662" y="-24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Кыргызстан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– 2014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03840"/>
              </p:ext>
            </p:extLst>
          </p:nvPr>
        </p:nvGraphicFramePr>
        <p:xfrm>
          <a:off x="500032" y="598276"/>
          <a:ext cx="8429686" cy="617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6"/>
                <a:gridCol w="1952396"/>
                <a:gridCol w="447471"/>
                <a:gridCol w="447471"/>
                <a:gridCol w="438810"/>
                <a:gridCol w="474907"/>
                <a:gridCol w="453787"/>
                <a:gridCol w="500066"/>
                <a:gridCol w="500066"/>
                <a:gridCol w="428628"/>
                <a:gridCol w="460548"/>
                <a:gridCol w="325270"/>
              </a:tblGrid>
              <a:tr h="4544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Мероприятие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Результат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III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n-lt"/>
                        </a:rPr>
                        <a:t>IV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n-lt"/>
                        </a:rPr>
                        <a:t>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VI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VII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VIII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IX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XI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XII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1.b: </a:t>
                      </a:r>
                      <a:r>
                        <a:rPr lang="ru-RU" sz="1400" dirty="0" smtClean="0">
                          <a:latin typeface="+mn-lt"/>
                        </a:rPr>
                        <a:t>Оценка потенциала в области</a:t>
                      </a:r>
                      <a:r>
                        <a:rPr lang="ru-RU" sz="1400" baseline="0" dirty="0" smtClean="0">
                          <a:latin typeface="+mn-lt"/>
                        </a:rPr>
                        <a:t> ЭЭ и ВИЭ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Оценка потенц.</a:t>
                      </a:r>
                      <a:r>
                        <a:rPr lang="ru-RU" sz="1400" baseline="0" dirty="0" smtClean="0">
                          <a:latin typeface="+mn-lt"/>
                        </a:rPr>
                        <a:t> ЭЭ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540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Оценка потенц.</a:t>
                      </a:r>
                      <a:r>
                        <a:rPr lang="ru-RU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ВИЭ</a:t>
                      </a:r>
                      <a:r>
                        <a:rPr lang="ru-RU" sz="1400" baseline="0" dirty="0" smtClean="0">
                          <a:latin typeface="+mn-lt"/>
                        </a:rPr>
                        <a:t> 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1.c: </a:t>
                      </a:r>
                      <a:r>
                        <a:rPr lang="ru-RU" sz="1400" dirty="0" smtClean="0">
                          <a:latin typeface="+mn-lt"/>
                        </a:rPr>
                        <a:t>Оценка</a:t>
                      </a:r>
                      <a:r>
                        <a:rPr lang="ru-RU" sz="1400" baseline="0" dirty="0" smtClean="0">
                          <a:latin typeface="+mn-lt"/>
                        </a:rPr>
                        <a:t>  нормативно-правовой базы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Анализ пробел. ЭЭ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Анализ пробел.</a:t>
                      </a:r>
                      <a:r>
                        <a:rPr lang="ru-RU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ВИЭ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1.f: </a:t>
                      </a:r>
                      <a:r>
                        <a:rPr lang="ru-RU" sz="1400" dirty="0" smtClean="0">
                          <a:latin typeface="+mn-lt"/>
                        </a:rPr>
                        <a:t>Подготовка документов</a:t>
                      </a:r>
                      <a:r>
                        <a:rPr lang="ru-RU" sz="1400" baseline="0" dirty="0" smtClean="0">
                          <a:latin typeface="+mn-lt"/>
                        </a:rPr>
                        <a:t>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НПЭС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НС</a:t>
                      </a:r>
                      <a:r>
                        <a:rPr lang="ru-RU" sz="1400" baseline="0" dirty="0" smtClean="0">
                          <a:latin typeface="+mn-lt"/>
                        </a:rPr>
                        <a:t> ВИЭ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2.a: </a:t>
                      </a:r>
                      <a:r>
                        <a:rPr lang="ru-RU" sz="1400" dirty="0" smtClean="0"/>
                        <a:t>Оценка институц потенциала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Отчет об оценке 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2.b: </a:t>
                      </a:r>
                      <a:r>
                        <a:rPr lang="ru-RU" sz="1400" dirty="0" smtClean="0"/>
                        <a:t>Планы по</a:t>
                      </a:r>
                      <a:r>
                        <a:rPr lang="ru-RU" sz="1400" baseline="0" dirty="0" smtClean="0"/>
                        <a:t> наращиванию потенциала </a:t>
                      </a:r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НП</a:t>
                      </a:r>
                      <a:r>
                        <a:rPr lang="en-US" sz="140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Планы по НП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КЭ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2.c: </a:t>
                      </a:r>
                      <a:r>
                        <a:rPr lang="ru-RU" sz="1400" dirty="0" smtClean="0">
                          <a:latin typeface="+mn-lt"/>
                        </a:rPr>
                        <a:t>Учебные туры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тур по ЭЭ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тур по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М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3.a:  </a:t>
                      </a:r>
                      <a:r>
                        <a:rPr lang="ru-RU" sz="1400" dirty="0" smtClean="0">
                          <a:latin typeface="+mn-lt"/>
                        </a:rPr>
                        <a:t>Определение </a:t>
                      </a:r>
                      <a:r>
                        <a:rPr lang="ru-RU" sz="1400" dirty="0" err="1" smtClean="0">
                          <a:latin typeface="+mn-lt"/>
                        </a:rPr>
                        <a:t>пилотных</a:t>
                      </a:r>
                      <a:r>
                        <a:rPr lang="ru-RU" sz="1400" dirty="0" smtClean="0">
                          <a:latin typeface="+mn-lt"/>
                        </a:rPr>
                        <a:t> проектов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Определение потенциальных проектов по ЕЕ и ВИЭ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КЭ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Таджикистан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rgbClr val="0070C0"/>
                </a:solidFill>
              </a:rPr>
              <a:t>–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556792"/>
            <a:ext cx="8121650" cy="468052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1</a:t>
            </a:r>
            <a:r>
              <a:rPr lang="en-GB" altLang="en-US" sz="2000" dirty="0" smtClean="0"/>
              <a:t>:</a:t>
            </a:r>
            <a:r>
              <a:rPr lang="en-GB" altLang="en-US" sz="2000" b="1" dirty="0" smtClean="0"/>
              <a:t> 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Вводные семинары по вопросам планирования политики в области ЭЭ и продвижения ВИЭ </a:t>
            </a:r>
            <a:r>
              <a:rPr lang="en-GB" altLang="en-US" sz="2000" dirty="0" smtClean="0"/>
              <a:t>(</a:t>
            </a:r>
            <a:r>
              <a:rPr lang="ru-RU" altLang="en-US" sz="2000" dirty="0" smtClean="0"/>
              <a:t>апрел</a:t>
            </a:r>
            <a:r>
              <a:rPr lang="ru-RU" altLang="en-US" sz="2000" dirty="0"/>
              <a:t>ь</a:t>
            </a:r>
            <a:r>
              <a:rPr lang="en-GB" altLang="en-US" sz="2000" dirty="0" smtClean="0"/>
              <a:t>, 2014</a:t>
            </a:r>
            <a:r>
              <a:rPr lang="ru-RU" altLang="en-US" sz="2000" dirty="0" smtClean="0"/>
              <a:t> г.</a:t>
            </a:r>
            <a:r>
              <a:rPr lang="en-GB" altLang="en-US" sz="2000" dirty="0" smtClean="0"/>
              <a:t>)</a:t>
            </a:r>
            <a:endParaRPr lang="en-GB" altLang="en-US" sz="2000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Обновление НПЭС</a:t>
            </a:r>
            <a:r>
              <a:rPr lang="en-GB" altLang="en-US" sz="2000" dirty="0" smtClean="0"/>
              <a:t>: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Первое заседание Межведомственной РГ (октябрь 2014г.)</a:t>
            </a:r>
            <a:r>
              <a:rPr lang="en-GB" altLang="en-US" sz="2000" dirty="0" smtClean="0"/>
              <a:t>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Анализ альтернативных сценариев развития в области ЭЭ </a:t>
            </a:r>
            <a:r>
              <a:rPr lang="en-GB" altLang="en-US" sz="2000" dirty="0" smtClean="0"/>
              <a:t> 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Оценка потенциала в области ЭЭ </a:t>
            </a:r>
            <a:endParaRPr lang="en-GB" altLang="en-US" sz="2000" dirty="0" smtClean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Оценка  нормативно-правовой базы 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Презентация </a:t>
            </a:r>
            <a:r>
              <a:rPr lang="en-US" altLang="en-US" sz="2000" dirty="0" smtClean="0"/>
              <a:t>CASEP </a:t>
            </a:r>
            <a:r>
              <a:rPr lang="ru-RU" altLang="en-US" sz="2000" dirty="0" smtClean="0"/>
              <a:t>проекта дорожной карты по НС ВИЭ бенефициарам</a:t>
            </a:r>
            <a:r>
              <a:rPr lang="en-GB" altLang="en-US" sz="2000" dirty="0" smtClean="0"/>
              <a:t> 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Разработка НС по ВИЭ ( как и с НПЭС)</a:t>
            </a:r>
            <a:r>
              <a:rPr lang="en-GB" altLang="en-US" sz="2000" dirty="0" smtClean="0"/>
              <a:t>: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Первое заседание Межведомственной РГ </a:t>
            </a:r>
            <a:r>
              <a:rPr lang="en-GB" altLang="en-US" sz="2000" dirty="0" smtClean="0"/>
              <a:t> </a:t>
            </a:r>
            <a:r>
              <a:rPr lang="ru-RU" altLang="en-US" sz="2000" dirty="0" smtClean="0"/>
              <a:t>(октябрь)</a:t>
            </a:r>
            <a:endParaRPr lang="en-GB" altLang="en-US" sz="2000" dirty="0" smtClean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Анализ базового сценария развития энергетической отрасли, включая развития в области ВИЭ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Оценка нормативно-правовой базы</a:t>
            </a:r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2000" dirty="0" smtClean="0"/>
              <a:t>Презентация </a:t>
            </a:r>
            <a:r>
              <a:rPr lang="en-US" altLang="en-US" sz="2000" dirty="0" smtClean="0"/>
              <a:t>CASEP </a:t>
            </a:r>
            <a:r>
              <a:rPr lang="ru-RU" altLang="en-US" sz="2000" dirty="0" smtClean="0"/>
              <a:t>проекта дорожной карты для НС ВИЭ и ТЗ РГ бенефициарам  </a:t>
            </a:r>
            <a:r>
              <a:rPr lang="en-GB" altLang="en-US" sz="2000" dirty="0" smtClean="0"/>
              <a:t>  </a:t>
            </a:r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4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00113" y="1050925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Таджикистан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916113"/>
            <a:ext cx="8121650" cy="408305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</a:t>
            </a:r>
            <a:r>
              <a:rPr lang="en-GB" altLang="en-US" sz="2000" dirty="0" smtClean="0"/>
              <a:t>2: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Проведена оценка институционального потенциала </a:t>
            </a:r>
            <a:endParaRPr lang="en-GB" altLang="en-US" sz="2000" dirty="0" smtClean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Разработаны планы по наращиванию потенциала </a:t>
            </a:r>
            <a:endParaRPr lang="en-GB" altLang="en-US" sz="2000" dirty="0" smtClean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Учебные туры по вопросам ЭЭ</a:t>
            </a:r>
            <a:r>
              <a:rPr lang="en-GB" altLang="en-US" sz="2000" dirty="0" smtClean="0"/>
              <a:t>/</a:t>
            </a:r>
            <a:r>
              <a:rPr lang="ru-RU" altLang="en-US" sz="2000" dirty="0" smtClean="0"/>
              <a:t>ВИЭ </a:t>
            </a:r>
            <a:r>
              <a:rPr lang="en-GB" altLang="en-US" sz="2000" dirty="0" smtClean="0"/>
              <a:t> </a:t>
            </a:r>
            <a:r>
              <a:rPr lang="ru-RU" altLang="en-US" sz="2000" dirty="0" smtClean="0"/>
              <a:t>-проведены</a:t>
            </a: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</a:t>
            </a:r>
            <a:r>
              <a:rPr lang="en-GB" altLang="en-US" sz="2000" dirty="0" smtClean="0"/>
              <a:t>3: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Организация семинаров по требованиям к устойчивости проектов в области ЭЭ</a:t>
            </a:r>
            <a:r>
              <a:rPr lang="en-GB" altLang="en-US" sz="2000" dirty="0" smtClean="0"/>
              <a:t>/</a:t>
            </a:r>
            <a:r>
              <a:rPr lang="ru-RU" altLang="en-US" sz="2000" dirty="0" smtClean="0"/>
              <a:t>ВИЭ </a:t>
            </a:r>
            <a:r>
              <a:rPr lang="en-GB" altLang="en-US" sz="2000" dirty="0" smtClean="0"/>
              <a:t> </a:t>
            </a:r>
          </a:p>
          <a:p>
            <a:pPr algn="just">
              <a:spcBef>
                <a:spcPct val="0"/>
              </a:spcBef>
            </a:pPr>
            <a:endParaRPr lang="en-GB" altLang="en-US" sz="2000" dirty="0" smtClean="0"/>
          </a:p>
          <a:p>
            <a:pPr algn="just">
              <a:spcBef>
                <a:spcPct val="0"/>
              </a:spcBef>
            </a:pPr>
            <a:r>
              <a:rPr lang="ru-RU" altLang="en-US" sz="2000" dirty="0" smtClean="0"/>
              <a:t>Компонент </a:t>
            </a:r>
            <a:r>
              <a:rPr lang="en-GB" altLang="en-US" sz="2000" dirty="0" smtClean="0"/>
              <a:t>4:</a:t>
            </a:r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2000" dirty="0" smtClean="0"/>
              <a:t>Разработка стратегии по повышению информированности, плана мероприятий и начата ее реализация </a:t>
            </a: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1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662" y="-73045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Таджикистан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</a:t>
            </a:r>
            <a:r>
              <a:rPr lang="en-GB" altLang="en-US" sz="2400" b="1" dirty="0">
                <a:solidFill>
                  <a:srgbClr val="0070C0"/>
                </a:solidFill>
              </a:rPr>
              <a:t>2014</a:t>
            </a:r>
            <a:r>
              <a:rPr lang="ru-RU" altLang="en-US" sz="2400" b="1" dirty="0">
                <a:solidFill>
                  <a:srgbClr val="0070C0"/>
                </a:solidFill>
              </a:rPr>
              <a:t>г.</a:t>
            </a: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34315"/>
              </p:ext>
            </p:extLst>
          </p:nvPr>
        </p:nvGraphicFramePr>
        <p:xfrm>
          <a:off x="285718" y="571480"/>
          <a:ext cx="8644001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725"/>
                <a:gridCol w="1905703"/>
                <a:gridCol w="476426"/>
                <a:gridCol w="417011"/>
                <a:gridCol w="555830"/>
                <a:gridCol w="485975"/>
                <a:gridCol w="571504"/>
                <a:gridCol w="500066"/>
                <a:gridCol w="571504"/>
                <a:gridCol w="428628"/>
                <a:gridCol w="428629"/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Мероприятие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Результат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IV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IX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40000"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1.b: </a:t>
                      </a:r>
                      <a:r>
                        <a:rPr lang="ru-RU" sz="1600" dirty="0" smtClean="0">
                          <a:latin typeface="+mn-lt"/>
                        </a:rPr>
                        <a:t>Оценка потенциала в области</a:t>
                      </a:r>
                      <a:r>
                        <a:rPr lang="ru-RU" sz="1600" baseline="0" dirty="0" smtClean="0">
                          <a:latin typeface="+mn-lt"/>
                        </a:rPr>
                        <a:t> ЭЭ и ВИЭ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Разработка энерг.</a:t>
                      </a:r>
                      <a:r>
                        <a:rPr lang="ru-RU" sz="1600" baseline="0" dirty="0" smtClean="0">
                          <a:latin typeface="+mn-lt"/>
                        </a:rPr>
                        <a:t> с</a:t>
                      </a:r>
                      <a:r>
                        <a:rPr lang="ru-RU" sz="1600" dirty="0" smtClean="0">
                          <a:latin typeface="+mn-lt"/>
                        </a:rPr>
                        <a:t>ценариев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Оценка потенц.</a:t>
                      </a:r>
                      <a:r>
                        <a:rPr lang="ru-RU" sz="1600" baseline="0" dirty="0" smtClean="0">
                          <a:latin typeface="+mn-lt"/>
                        </a:rPr>
                        <a:t> ЭЭ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Оценка потенц.ВИЭ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1.c: </a:t>
                      </a:r>
                      <a:r>
                        <a:rPr lang="ru-RU" sz="1600" dirty="0" smtClean="0">
                          <a:latin typeface="+mn-lt"/>
                        </a:rPr>
                        <a:t>Оценка</a:t>
                      </a:r>
                      <a:r>
                        <a:rPr lang="ru-RU" sz="1600" baseline="0" dirty="0" smtClean="0">
                          <a:latin typeface="+mn-lt"/>
                        </a:rPr>
                        <a:t> правов. рамочных условий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Анализ пробел. ЭЭ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Анализ пробел.ВИЭ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57402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1.f: </a:t>
                      </a:r>
                      <a:r>
                        <a:rPr lang="ru-RU" sz="1600" dirty="0" smtClean="0">
                          <a:latin typeface="+mn-lt"/>
                        </a:rPr>
                        <a:t>Подготовка документов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НПЭС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НПЭС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2.a: </a:t>
                      </a:r>
                      <a:r>
                        <a:rPr lang="ru-RU" sz="1600" dirty="0" smtClean="0"/>
                        <a:t>Оценка институц потенциала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Отчет об оценке 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6318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2.b: </a:t>
                      </a:r>
                      <a:r>
                        <a:rPr lang="ru-RU" sz="1600" dirty="0" smtClean="0"/>
                        <a:t>Планы по</a:t>
                      </a:r>
                      <a:r>
                        <a:rPr lang="ru-RU" sz="1600" baseline="0" dirty="0" smtClean="0"/>
                        <a:t> наращиванию потенциала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/>
                        <a:t>НП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Планы по НП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1600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2.c: </a:t>
                      </a:r>
                      <a:r>
                        <a:rPr lang="ru-RU" sz="1600" dirty="0" smtClean="0">
                          <a:latin typeface="+mn-lt"/>
                        </a:rPr>
                        <a:t>Учебные туры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тур по ЭЭ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68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тур по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446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3.a:  </a:t>
                      </a:r>
                      <a:r>
                        <a:rPr lang="ru-RU" sz="1600" dirty="0" smtClean="0">
                          <a:latin typeface="+mn-lt"/>
                        </a:rPr>
                        <a:t>Определение </a:t>
                      </a:r>
                      <a:r>
                        <a:rPr lang="ru-RU" sz="1600" dirty="0" err="1" smtClean="0">
                          <a:latin typeface="+mn-lt"/>
                        </a:rPr>
                        <a:t>пилотных</a:t>
                      </a:r>
                      <a:r>
                        <a:rPr lang="ru-RU" sz="1600" dirty="0" smtClean="0">
                          <a:latin typeface="+mn-lt"/>
                        </a:rPr>
                        <a:t> проектов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Требования</a:t>
                      </a:r>
                      <a:r>
                        <a:rPr lang="ru-RU" sz="1600" baseline="0" dirty="0" smtClean="0">
                          <a:latin typeface="+mn-lt"/>
                        </a:rPr>
                        <a:t> устойчивости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00113" y="1050925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Туркменистан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</a:t>
            </a:r>
            <a:r>
              <a:rPr lang="en-GB" altLang="en-US" sz="2400" b="1" dirty="0">
                <a:solidFill>
                  <a:srgbClr val="0070C0"/>
                </a:solidFill>
              </a:rPr>
              <a:t>2014 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916113"/>
            <a:ext cx="8121650" cy="408305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1</a:t>
            </a:r>
            <a:r>
              <a:rPr lang="en-GB" altLang="en-US" sz="1800" dirty="0" smtClean="0"/>
              <a:t>:</a:t>
            </a:r>
            <a:endParaRPr lang="en-GB" altLang="en-US" sz="1800" b="1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Вводные семинары по вопросам планирования политики в области ЭЭ и продвижения ВИЭ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декабрь; в сотрудничестве с проектом ПУР, финансируемым ЕС</a:t>
            </a:r>
            <a:r>
              <a:rPr lang="en-GB" altLang="en-US" sz="1800" dirty="0" smtClean="0"/>
              <a:t>)</a:t>
            </a:r>
            <a:endParaRPr lang="en-GB" altLang="en-US" sz="1800" dirty="0"/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2:</a:t>
            </a:r>
            <a:endParaRPr lang="en-GB" altLang="en-US" sz="1800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Разработаны планы по наращиванию потенциала </a:t>
            </a:r>
            <a:endParaRPr lang="en-GB" altLang="en-US" sz="1800" dirty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Проведение тренинга по организации кампаний по повышению информированности (в </a:t>
            </a:r>
            <a:r>
              <a:rPr lang="ru-RU" altLang="en-US" sz="1800" dirty="0"/>
              <a:t>сотрудничестве с проектом ПУР, финансируемым ЕС)</a:t>
            </a: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endParaRPr lang="en-GB" altLang="en-US" sz="1800" dirty="0" smtClean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4:</a:t>
            </a:r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Разработка стратегии по повышению информированности и плана мероприятий </a:t>
            </a:r>
            <a:r>
              <a:rPr lang="ru-RU" altLang="en-US" sz="1800" dirty="0"/>
              <a:t>(в сотрудничестве с проектом ПУР, финансируемым ЕС) </a:t>
            </a:r>
            <a:endParaRPr lang="en-GB" altLang="en-US" sz="18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5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26451"/>
              </p:ext>
            </p:extLst>
          </p:nvPr>
        </p:nvGraphicFramePr>
        <p:xfrm>
          <a:off x="857224" y="642918"/>
          <a:ext cx="7858182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12"/>
                <a:gridCol w="1321554"/>
                <a:gridCol w="513938"/>
                <a:gridCol w="513938"/>
                <a:gridCol w="422035"/>
                <a:gridCol w="513938"/>
                <a:gridCol w="513938"/>
                <a:gridCol w="367098"/>
                <a:gridCol w="472863"/>
                <a:gridCol w="406985"/>
                <a:gridCol w="4439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r>
                        <a:rPr lang="ru-RU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XII</a:t>
                      </a:r>
                      <a:endParaRPr lang="en-US" sz="1600" dirty="0"/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1.e: </a:t>
                      </a:r>
                      <a:r>
                        <a:rPr lang="ru-RU" sz="1600" dirty="0" smtClean="0">
                          <a:latin typeface="+mn-lt"/>
                        </a:rPr>
                        <a:t>Консультации с заинтересованными</a:t>
                      </a:r>
                      <a:r>
                        <a:rPr lang="ru-RU" sz="1600" baseline="0" dirty="0" smtClean="0">
                          <a:latin typeface="+mn-lt"/>
                        </a:rPr>
                        <a:t> сторонами (участниками)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1600" dirty="0" err="1" smtClean="0"/>
                        <a:t>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дневный</a:t>
                      </a:r>
                      <a:r>
                        <a:rPr lang="ru-RU" sz="1600" baseline="0" dirty="0" smtClean="0"/>
                        <a:t> вводных семинар по вопросам ЭЭ и ВИЭ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М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2.b: </a:t>
                      </a:r>
                      <a:r>
                        <a:rPr lang="ru-RU" sz="1600" dirty="0" smtClean="0"/>
                        <a:t>Планы по наращиванию потенциала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/>
                        <a:t>НП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Планы</a:t>
                      </a:r>
                      <a:r>
                        <a:rPr lang="ru-RU" sz="1600" baseline="0" dirty="0" smtClean="0"/>
                        <a:t> по НП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2.c: </a:t>
                      </a:r>
                      <a:r>
                        <a:rPr lang="ru-RU" sz="1600" dirty="0" smtClean="0"/>
                        <a:t>Специализированные </a:t>
                      </a:r>
                      <a:r>
                        <a:rPr lang="ru-RU" sz="1600" dirty="0" err="1" smtClean="0"/>
                        <a:t>тренинговые</a:t>
                      </a:r>
                      <a:r>
                        <a:rPr lang="ru-RU" sz="1600" dirty="0" smtClean="0"/>
                        <a:t> программы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Кампания по информированности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4 (a, b, c, d): </a:t>
                      </a:r>
                      <a:r>
                        <a:rPr lang="ru-RU" sz="1600" dirty="0" smtClean="0">
                          <a:latin typeface="+mn-lt"/>
                        </a:rPr>
                        <a:t>Повышение информированности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600" dirty="0" smtClean="0"/>
                        <a:t>Стратегия в  повышении информир.,</a:t>
                      </a:r>
                      <a:r>
                        <a:rPr lang="ru-RU" altLang="en-US" sz="1600" baseline="0" dirty="0" smtClean="0"/>
                        <a:t> план меропр начата его реализ.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КЭ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0113" y="-24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Туркменистан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</a:t>
            </a:r>
            <a:r>
              <a:rPr lang="en-GB" altLang="en-US" sz="2400" b="1" dirty="0">
                <a:solidFill>
                  <a:srgbClr val="0070C0"/>
                </a:solidFill>
              </a:rPr>
              <a:t>2014</a:t>
            </a:r>
            <a:r>
              <a:rPr lang="ru-RU" altLang="en-US" sz="2400" b="1" dirty="0">
                <a:solidFill>
                  <a:srgbClr val="0070C0"/>
                </a:solidFill>
              </a:rPr>
              <a:t>г.</a:t>
            </a:r>
            <a:r>
              <a:rPr lang="en-GB" altLang="en-US" sz="2400" b="1" dirty="0">
                <a:solidFill>
                  <a:srgbClr val="0070C0"/>
                </a:solidFill>
              </a:rPr>
              <a:t>  </a:t>
            </a:r>
            <a:endParaRPr lang="en-GB" alt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971600" y="855649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0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000" b="1" dirty="0" smtClean="0">
                <a:solidFill>
                  <a:srgbClr val="0070C0"/>
                </a:solidFill>
              </a:rPr>
              <a:t>Узбекистан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2000" b="1" dirty="0">
                <a:solidFill>
                  <a:srgbClr val="0070C0"/>
                </a:solidFill>
              </a:rPr>
              <a:t>– 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2014</a:t>
            </a:r>
            <a:r>
              <a:rPr lang="ru-RU" altLang="en-US" sz="2000" b="1" dirty="0" smtClean="0">
                <a:solidFill>
                  <a:srgbClr val="0070C0"/>
                </a:solidFill>
              </a:rPr>
              <a:t> г.</a:t>
            </a:r>
            <a:r>
              <a:rPr lang="en-GB" altLang="en-US" sz="20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8" name="Content Placeholder 4"/>
          <p:cNvSpPr>
            <a:spLocks noGrp="1"/>
          </p:cNvSpPr>
          <p:nvPr>
            <p:ph idx="1"/>
          </p:nvPr>
        </p:nvSpPr>
        <p:spPr>
          <a:xfrm>
            <a:off x="439738" y="1484784"/>
            <a:ext cx="8121650" cy="4873174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1:</a:t>
            </a:r>
            <a:r>
              <a:rPr lang="en-GB" altLang="en-US" sz="1800" b="1" dirty="0" smtClean="0"/>
              <a:t> </a:t>
            </a:r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Семинары по планированию политики в области ЭЭ и продвижения ВИЭ </a:t>
            </a:r>
            <a:endParaRPr lang="en-GB" altLang="en-US" sz="1800" dirty="0"/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2:</a:t>
            </a:r>
            <a:endParaRPr lang="en-GB" altLang="en-US" sz="1800" dirty="0"/>
          </a:p>
          <a:p>
            <a:pPr marL="800100" lvl="1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Разработаны планы по наращиванию потенциала и начата их реализация</a:t>
            </a:r>
            <a:r>
              <a:rPr lang="en-GB" altLang="en-US" sz="1800" dirty="0" smtClean="0"/>
              <a:t>:</a:t>
            </a:r>
            <a:endParaRPr lang="en-GB" altLang="en-US" sz="1800" dirty="0"/>
          </a:p>
          <a:p>
            <a:pPr lvl="2" algn="just">
              <a:spcBef>
                <a:spcPct val="0"/>
              </a:spcBef>
              <a:buFont typeface="Calibri" pitchFamily="34" charset="0"/>
              <a:buChar char="₋"/>
            </a:pPr>
            <a:r>
              <a:rPr lang="ru-RU" altLang="en-US" sz="1800" dirty="0" smtClean="0"/>
              <a:t>Проведен тренинг по разработке институциональной организации и наращивания потенциала по контролю качества промышленного аудита </a:t>
            </a:r>
            <a:r>
              <a:rPr lang="en-GB" altLang="en-US" sz="1800" dirty="0" smtClean="0"/>
              <a:t>(</a:t>
            </a:r>
            <a:r>
              <a:rPr lang="ru-RU" altLang="en-US" sz="1800" dirty="0" smtClean="0"/>
              <a:t>один семинар в сотрудничестве со ВБ и </a:t>
            </a:r>
            <a:r>
              <a:rPr lang="en-GB" altLang="en-US" sz="1800" dirty="0" smtClean="0"/>
              <a:t>– </a:t>
            </a:r>
            <a:r>
              <a:rPr lang="en-GB" altLang="en-US" sz="1800" dirty="0" err="1" smtClean="0"/>
              <a:t>UzEEF</a:t>
            </a:r>
            <a:r>
              <a:rPr lang="ru-RU" altLang="en-US" sz="1800" dirty="0" smtClean="0"/>
              <a:t>: следующие по согласованию</a:t>
            </a:r>
            <a:r>
              <a:rPr lang="en-GB" altLang="en-US" sz="1800" dirty="0" smtClean="0"/>
              <a:t>)</a:t>
            </a:r>
          </a:p>
          <a:p>
            <a:pPr algn="just">
              <a:spcBef>
                <a:spcPct val="0"/>
              </a:spcBef>
            </a:pP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3:</a:t>
            </a:r>
          </a:p>
          <a:p>
            <a:pPr marL="457200" lvl="1" indent="0" algn="just">
              <a:spcBef>
                <a:spcPct val="0"/>
              </a:spcBef>
              <a:buNone/>
            </a:pPr>
            <a:r>
              <a:rPr lang="ru-RU" altLang="en-US" sz="1800" dirty="0" smtClean="0"/>
              <a:t>Содействие в разработке технической документации для снабжения электричеством, используя солнечные батареи в 400 сельских медицинских центрах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en-US" sz="1800" dirty="0"/>
              <a:t> </a:t>
            </a:r>
            <a:r>
              <a:rPr lang="ru-RU" altLang="en-US" sz="1800" dirty="0" smtClean="0"/>
              <a:t>Компонент </a:t>
            </a:r>
            <a:r>
              <a:rPr lang="en-GB" altLang="en-US" sz="1800" dirty="0" smtClean="0"/>
              <a:t>4:</a:t>
            </a:r>
          </a:p>
          <a:p>
            <a:pPr marL="800100" lvl="1" indent="-3429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en-US" sz="1800" dirty="0" smtClean="0"/>
              <a:t>Разработка стратегии по повышению информированности, плана мероприятий и начата его реализация</a:t>
            </a:r>
            <a:endParaRPr lang="en-GB" altLang="en-US" sz="1800" dirty="0" smtClean="0"/>
          </a:p>
          <a:p>
            <a:pPr lvl="1" algn="just">
              <a:buFont typeface="Arial" charset="0"/>
              <a:buNone/>
            </a:pPr>
            <a:endParaRPr lang="en-GB" alt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3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6154737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5C75DF-C635-47F5-826B-07C0B17C320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66146"/>
              </p:ext>
            </p:extLst>
          </p:nvPr>
        </p:nvGraphicFramePr>
        <p:xfrm>
          <a:off x="661751" y="642918"/>
          <a:ext cx="7982215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77"/>
                <a:gridCol w="1789885"/>
                <a:gridCol w="447471"/>
                <a:gridCol w="510248"/>
                <a:gridCol w="447471"/>
                <a:gridCol w="482155"/>
                <a:gridCol w="499134"/>
                <a:gridCol w="357190"/>
                <a:gridCol w="421485"/>
                <a:gridCol w="413408"/>
                <a:gridCol w="4509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Мероприятие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Результат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IV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VIII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IX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XII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1.e: </a:t>
                      </a:r>
                      <a:r>
                        <a:rPr lang="ru-RU" sz="1600" dirty="0" smtClean="0">
                          <a:latin typeface="+mn-lt"/>
                        </a:rPr>
                        <a:t>Консультации</a:t>
                      </a:r>
                      <a:r>
                        <a:rPr lang="ru-RU" sz="1600" baseline="0" dirty="0" smtClean="0">
                          <a:latin typeface="+mn-lt"/>
                        </a:rPr>
                        <a:t> заинтересованных сторон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</a:t>
                      </a:r>
                      <a:r>
                        <a:rPr lang="ru-RU" sz="1600" dirty="0" smtClean="0"/>
                        <a:t>х дневный  вводный семинар</a:t>
                      </a:r>
                      <a:r>
                        <a:rPr lang="ru-RU" sz="1600" baseline="0" dirty="0" smtClean="0"/>
                        <a:t> в ЭЭ и ВИЭ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2.b: </a:t>
                      </a:r>
                      <a:r>
                        <a:rPr lang="ru-RU" sz="1600" dirty="0" smtClean="0"/>
                        <a:t>Планы по наращиванию потенциала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/>
                        <a:t>НП</a:t>
                      </a:r>
                      <a:r>
                        <a:rPr lang="en-US" sz="1600" dirty="0" smtClean="0"/>
                        <a:t>)</a:t>
                      </a:r>
                      <a:r>
                        <a:rPr lang="ru-RU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Планы по НП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2.c:  </a:t>
                      </a:r>
                      <a:r>
                        <a:rPr lang="ru-RU" sz="1600" dirty="0" smtClean="0"/>
                        <a:t>Тренинговые программы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Энерго аудиты на пром. предпр.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3.a:  </a:t>
                      </a:r>
                      <a:r>
                        <a:rPr lang="ru-RU" sz="1600" dirty="0" smtClean="0">
                          <a:latin typeface="+mn-lt"/>
                        </a:rPr>
                        <a:t>Определение </a:t>
                      </a:r>
                      <a:r>
                        <a:rPr lang="ru-RU" sz="1600" dirty="0" err="1" smtClean="0">
                          <a:latin typeface="+mn-lt"/>
                        </a:rPr>
                        <a:t>пилотных</a:t>
                      </a:r>
                      <a:r>
                        <a:rPr lang="ru-RU" sz="1600" dirty="0" smtClean="0">
                          <a:latin typeface="+mn-lt"/>
                        </a:rPr>
                        <a:t> проектов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Требования</a:t>
                      </a:r>
                      <a:r>
                        <a:rPr lang="ru-RU" sz="1600" baseline="0" dirty="0" smtClean="0">
                          <a:latin typeface="+mn-lt"/>
                        </a:rPr>
                        <a:t> по устойчивости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 c: Design the technical specifications for the pilot projects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Design of solar PV-based electricity supply to RHCs</a:t>
                      </a:r>
                      <a:r>
                        <a:rPr lang="en-GB" altLang="en-US" sz="1600" dirty="0" smtClean="0"/>
                        <a:t>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4 (a, b, c, d): </a:t>
                      </a:r>
                      <a:r>
                        <a:rPr lang="ru-RU" sz="1600" dirty="0" smtClean="0">
                          <a:latin typeface="+mn-lt"/>
                        </a:rPr>
                        <a:t>Повышение информированности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600" dirty="0" smtClean="0"/>
                        <a:t>Стратегия по повыш. </a:t>
                      </a:r>
                      <a:r>
                        <a:rPr lang="ru-RU" altLang="en-US" sz="1600" baseline="0" dirty="0" smtClean="0"/>
                        <a:t>информ.</a:t>
                      </a:r>
                      <a:r>
                        <a:rPr lang="en-GB" altLang="en-US" sz="1600" dirty="0" smtClean="0"/>
                        <a:t>,</a:t>
                      </a:r>
                      <a:r>
                        <a:rPr lang="ru-RU" altLang="en-US" sz="1600" dirty="0" smtClean="0"/>
                        <a:t> план мероприят. и его реализация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О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+mn-lt"/>
                        </a:rPr>
                        <a:t>КЭ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КЭ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00113" y="-24"/>
            <a:ext cx="7543800" cy="715963"/>
          </a:xfrm>
        </p:spPr>
        <p:txBody>
          <a:bodyPr>
            <a:normAutofit/>
          </a:bodyPr>
          <a:lstStyle/>
          <a:p>
            <a:r>
              <a:rPr lang="ru-RU" altLang="en-US" sz="2400" b="1" dirty="0" smtClean="0">
                <a:solidFill>
                  <a:srgbClr val="0070C0"/>
                </a:solidFill>
              </a:rPr>
              <a:t>Рабочая программа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: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Узбекистан 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– 2014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г.</a:t>
            </a:r>
            <a:r>
              <a:rPr lang="en-GB" altLang="en-US" sz="2400" b="1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2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86844-3C06-4531-B955-D11AFC8654D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950" y="1341438"/>
            <a:ext cx="8785225" cy="1143000"/>
          </a:xfrm>
        </p:spPr>
        <p:txBody>
          <a:bodyPr/>
          <a:lstStyle/>
          <a:p>
            <a:r>
              <a:rPr lang="ru-RU" altLang="en-US" sz="2400" b="1" smtClean="0">
                <a:solidFill>
                  <a:srgbClr val="0070C0"/>
                </a:solidFill>
              </a:rPr>
              <a:t>Программа по Устойчивой Энергетике для Центральной Азии</a:t>
            </a:r>
            <a:r>
              <a:rPr lang="en-GB" altLang="en-US" sz="2400" b="1" smtClean="0">
                <a:solidFill>
                  <a:srgbClr val="0070C0"/>
                </a:solidFill>
              </a:rPr>
              <a:t>:</a:t>
            </a:r>
            <a:br>
              <a:rPr lang="en-GB" altLang="en-US" sz="2400" b="1" smtClean="0">
                <a:solidFill>
                  <a:srgbClr val="0070C0"/>
                </a:solidFill>
              </a:rPr>
            </a:br>
            <a:r>
              <a:rPr lang="ru-RU" altLang="en-US" sz="2400" b="1" smtClean="0">
                <a:solidFill>
                  <a:srgbClr val="0070C0"/>
                </a:solidFill>
              </a:rPr>
              <a:t>Возобновляемые Источники Энергии </a:t>
            </a:r>
            <a:r>
              <a:rPr lang="en-GB" altLang="en-US" sz="2400" b="1" smtClean="0">
                <a:solidFill>
                  <a:srgbClr val="0070C0"/>
                </a:solidFill>
              </a:rPr>
              <a:t>- </a:t>
            </a:r>
            <a:r>
              <a:rPr lang="ru-RU" altLang="en-US" sz="2400" b="1" smtClean="0">
                <a:solidFill>
                  <a:srgbClr val="0070C0"/>
                </a:solidFill>
              </a:rPr>
              <a:t>Энергоэффективность</a:t>
            </a:r>
            <a:r>
              <a:rPr lang="en-GB" altLang="en-US" sz="2400" b="1" smtClean="0">
                <a:solidFill>
                  <a:srgbClr val="0070C0"/>
                </a:solidFill>
              </a:rPr>
              <a:t> (CASEP)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5763" y="2636913"/>
            <a:ext cx="8229600" cy="33130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en-US" sz="18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Контактные данные </a:t>
            </a:r>
            <a:r>
              <a:rPr lang="en-GB" altLang="en-US" sz="18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– </a:t>
            </a:r>
            <a:r>
              <a:rPr lang="ru-RU" altLang="en-US" sz="18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Команды </a:t>
            </a:r>
            <a:r>
              <a:rPr lang="en-GB" altLang="en-US" sz="1800" b="1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CASEP:</a:t>
            </a:r>
          </a:p>
          <a:p>
            <a:pPr lvl="1">
              <a:buFont typeface="Arial" charset="0"/>
              <a:buNone/>
              <a:defRPr/>
            </a:pPr>
            <a:r>
              <a:rPr lang="ru-RU" altLang="en-US" sz="1800" b="1" dirty="0" smtClean="0">
                <a:solidFill>
                  <a:srgbClr val="0070C0"/>
                </a:solidFill>
              </a:rPr>
              <a:t>Пол </a:t>
            </a:r>
            <a:r>
              <a:rPr lang="ru-RU" altLang="en-US" sz="1800" b="1" dirty="0" err="1" smtClean="0">
                <a:solidFill>
                  <a:srgbClr val="0070C0"/>
                </a:solidFill>
              </a:rPr>
              <a:t>Мулэн</a:t>
            </a:r>
            <a:r>
              <a:rPr lang="ru-RU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GB" altLang="en-US" sz="1800" dirty="0" smtClean="0">
                <a:solidFill>
                  <a:srgbClr val="0070C0"/>
                </a:solidFill>
              </a:rPr>
              <a:t>		</a:t>
            </a:r>
            <a:r>
              <a:rPr lang="en-GB" altLang="en-US" sz="1800" b="1" dirty="0" smtClean="0">
                <a:solidFill>
                  <a:srgbClr val="0070C0"/>
                </a:solidFill>
              </a:rPr>
              <a:t>-   </a:t>
            </a:r>
            <a:r>
              <a:rPr lang="ru-RU" altLang="en-US" sz="1800" b="1" dirty="0" smtClean="0">
                <a:solidFill>
                  <a:srgbClr val="0070C0"/>
                </a:solidFill>
              </a:rPr>
              <a:t>Руководитель Проекта</a:t>
            </a:r>
            <a:endParaRPr lang="en-GB" altLang="en-US" sz="1800" b="1" dirty="0" smtClean="0">
              <a:solidFill>
                <a:srgbClr val="0070C0"/>
              </a:solidFill>
            </a:endParaRPr>
          </a:p>
          <a:p>
            <a:pPr lvl="1">
              <a:buFont typeface="Arial" charset="0"/>
              <a:buNone/>
              <a:defRPr/>
            </a:pPr>
            <a:r>
              <a:rPr lang="en-GB" altLang="en-US" sz="1800" dirty="0" smtClean="0">
                <a:hlinkClick r:id="rId3"/>
              </a:rPr>
              <a:t>paul.moulin@giz.de</a:t>
            </a:r>
            <a:endParaRPr lang="en-GB" altLang="en-US" sz="1800" dirty="0" smtClean="0"/>
          </a:p>
          <a:p>
            <a:pPr lvl="1">
              <a:buFont typeface="Arial" charset="0"/>
              <a:buNone/>
              <a:defRPr/>
            </a:pPr>
            <a:r>
              <a:rPr lang="ru-RU" altLang="en-US" sz="1800" b="1" dirty="0" smtClean="0">
                <a:solidFill>
                  <a:srgbClr val="0070C0"/>
                </a:solidFill>
              </a:rPr>
              <a:t>Илзе Пурина </a:t>
            </a:r>
            <a:r>
              <a:rPr lang="en-GB" altLang="en-US" sz="1800" b="1" dirty="0" smtClean="0">
                <a:solidFill>
                  <a:srgbClr val="0070C0"/>
                </a:solidFill>
              </a:rPr>
              <a:t>		-   EE</a:t>
            </a:r>
          </a:p>
          <a:p>
            <a:pPr lvl="1">
              <a:buFont typeface="Arial" charset="0"/>
              <a:buNone/>
              <a:defRPr/>
            </a:pPr>
            <a:r>
              <a:rPr lang="en-GB" altLang="en-US" sz="1800" dirty="0" smtClean="0">
                <a:hlinkClick r:id="rId4"/>
              </a:rPr>
              <a:t>ilze.purina@giz.de</a:t>
            </a:r>
            <a:endParaRPr lang="en-GB" altLang="en-US" sz="1800" dirty="0" smtClean="0"/>
          </a:p>
          <a:p>
            <a:pPr lvl="1">
              <a:buFont typeface="Arial" charset="0"/>
              <a:buNone/>
              <a:defRPr/>
            </a:pPr>
            <a:r>
              <a:rPr lang="ru-RU" altLang="en-US" sz="1800" b="1" dirty="0" smtClean="0">
                <a:solidFill>
                  <a:srgbClr val="0070C0"/>
                </a:solidFill>
              </a:rPr>
              <a:t>Паата Джанелидзе </a:t>
            </a:r>
            <a:r>
              <a:rPr lang="en-GB" altLang="en-US" sz="1800" b="1" dirty="0" smtClean="0">
                <a:solidFill>
                  <a:srgbClr val="0070C0"/>
                </a:solidFill>
              </a:rPr>
              <a:t>	-   RES</a:t>
            </a:r>
          </a:p>
          <a:p>
            <a:pPr lvl="1">
              <a:buFont typeface="Arial" charset="0"/>
              <a:buNone/>
              <a:defRPr/>
            </a:pPr>
            <a:r>
              <a:rPr lang="en-GB" altLang="en-US" sz="1800" dirty="0" smtClean="0">
                <a:hlinkClick r:id="rId5"/>
              </a:rPr>
              <a:t>paata.janelidze@giz.de</a:t>
            </a:r>
            <a:r>
              <a:rPr lang="en-GB" altLang="en-US" sz="1800" dirty="0" smtClean="0"/>
              <a:t>			</a:t>
            </a:r>
            <a:endParaRPr lang="en-GB" sz="1800" b="1" dirty="0" smtClean="0"/>
          </a:p>
          <a:p>
            <a:pPr>
              <a:buNone/>
              <a:defRPr/>
            </a:pPr>
            <a:r>
              <a:rPr lang="ru-RU" sz="1800" b="1" dirty="0"/>
              <a:t>	</a:t>
            </a:r>
            <a:r>
              <a:rPr lang="ru-RU" sz="1800" b="1" dirty="0" smtClean="0"/>
              <a:t>   </a:t>
            </a:r>
            <a:r>
              <a:rPr lang="en-GB" sz="1800" b="1" dirty="0" smtClean="0">
                <a:hlinkClick r:id="rId6"/>
              </a:rPr>
              <a:t>www.casepresee.org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algn="ctr">
              <a:buNone/>
              <a:defRPr/>
            </a:pPr>
            <a:r>
              <a:rPr lang="ru-RU" sz="1800" b="1" dirty="0" smtClean="0"/>
              <a:t>СПАСИБО!!! </a:t>
            </a:r>
            <a:endParaRPr lang="en-GB" sz="1800" b="1" dirty="0" smtClean="0"/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en-GB" altLang="en-US" b="1" dirty="0">
              <a:solidFill>
                <a:srgbClr val="C00000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GB" altLang="en-US" sz="2400" dirty="0" smtClean="0">
              <a:solidFill>
                <a:srgbClr val="C00000"/>
              </a:solidFill>
            </a:endParaRPr>
          </a:p>
          <a:p>
            <a:pPr lvl="1">
              <a:buFont typeface="Arial" charset="0"/>
              <a:buNone/>
              <a:defRPr/>
            </a:pPr>
            <a:endParaRPr lang="en-GB" altLang="en-US" sz="2400" dirty="0" smtClean="0"/>
          </a:p>
          <a:p>
            <a:pPr lvl="1">
              <a:buFont typeface="Arial" charset="0"/>
              <a:buNone/>
              <a:defRPr/>
            </a:pPr>
            <a:r>
              <a:rPr lang="en-GB" altLang="en-US" sz="2400" dirty="0" smtClean="0"/>
              <a:t>				</a:t>
            </a:r>
            <a:endParaRPr lang="en-GB" altLang="en-US" sz="2400" b="1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en-US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Picture" r:id="rId7" imgW="2457143" imgH="1657581" progId="StaticMetafile">
                  <p:embed/>
                </p:oleObj>
              </mc:Choice>
              <mc:Fallback>
                <p:oleObj name="Picture" r:id="rId7" imgW="2457143" imgH="1657581" progId="Static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39090-8125-4D15-BCD5-761D525D11A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3" descr="image00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714500" y="206375"/>
            <a:ext cx="5572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GB" altLang="en-US" sz="1600" b="1" i="1">
                <a:solidFill>
                  <a:srgbClr val="008000"/>
                </a:solidFill>
              </a:rPr>
              <a:t>CASEP</a:t>
            </a:r>
          </a:p>
          <a:p>
            <a:pPr algn="ctr" eaLnBrk="1" hangingPunct="1"/>
            <a:r>
              <a:rPr lang="ru-RU" altLang="en-US" sz="1600">
                <a:solidFill>
                  <a:srgbClr val="0070C0"/>
                </a:solidFill>
              </a:rPr>
              <a:t>Программа финансируется Европейским Союзом</a:t>
            </a:r>
            <a:r>
              <a:rPr lang="en-GB" altLang="en-US" sz="160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5763" y="2143116"/>
            <a:ext cx="8229600" cy="1143000"/>
          </a:xfrm>
        </p:spPr>
        <p:txBody>
          <a:bodyPr/>
          <a:lstStyle/>
          <a:p>
            <a:r>
              <a:rPr lang="en-GB" altLang="en-US" sz="2400" b="1" i="1" dirty="0" smtClean="0">
                <a:solidFill>
                  <a:srgbClr val="008000"/>
                </a:solidFill>
              </a:rPr>
              <a:t/>
            </a:r>
            <a:br>
              <a:rPr lang="en-GB" altLang="en-US" sz="2400" b="1" i="1" dirty="0" smtClean="0">
                <a:solidFill>
                  <a:srgbClr val="008000"/>
                </a:solidFill>
              </a:rPr>
            </a:br>
            <a:r>
              <a:rPr lang="ru-RU" altLang="en-US" sz="24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CASEP? </a:t>
            </a:r>
            <a:br>
              <a:rPr lang="en-US" altLang="en-US" sz="2400" b="1" dirty="0" smtClean="0">
                <a:solidFill>
                  <a:srgbClr val="0070C0"/>
                </a:solidFill>
              </a:rPr>
            </a:br>
            <a:r>
              <a:rPr lang="ru-RU" altLang="en-US" sz="2400" b="1" dirty="0" smtClean="0">
                <a:solidFill>
                  <a:srgbClr val="0070C0"/>
                </a:solidFill>
              </a:rPr>
              <a:t>Связь с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INOGATE?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1800" dirty="0" smtClean="0">
                <a:solidFill>
                  <a:srgbClr val="0070C0"/>
                </a:solidFill>
              </a:rPr>
              <a:t/>
            </a:r>
            <a:br>
              <a:rPr lang="en-GB" altLang="en-US" sz="1800" dirty="0" smtClean="0">
                <a:solidFill>
                  <a:srgbClr val="0070C0"/>
                </a:solidFill>
              </a:rPr>
            </a:br>
            <a:r>
              <a:rPr lang="en-GB" altLang="en-US" sz="1800" i="1" dirty="0" smtClean="0">
                <a:solidFill>
                  <a:srgbClr val="0070C0"/>
                </a:solidFill>
              </a:rPr>
              <a:t/>
            </a:r>
            <a:br>
              <a:rPr lang="en-GB" altLang="en-US" sz="1800" i="1" dirty="0" smtClean="0">
                <a:solidFill>
                  <a:srgbClr val="0070C0"/>
                </a:solidFill>
              </a:rPr>
            </a:br>
            <a:r>
              <a:rPr lang="en-GB" altLang="en-US" dirty="0" smtClean="0">
                <a:solidFill>
                  <a:srgbClr val="0070C0"/>
                </a:solidFill>
              </a:rPr>
              <a:t/>
            </a:r>
            <a:br>
              <a:rPr lang="en-GB" altLang="en-US" dirty="0" smtClean="0">
                <a:solidFill>
                  <a:srgbClr val="0070C0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GB" altLang="en-US" dirty="0" smtClean="0"/>
          </a:p>
        </p:txBody>
      </p:sp>
      <p:pic>
        <p:nvPicPr>
          <p:cNvPr id="4099" name="Content Placeholder 3" descr="Corrected INOGATE 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3573271"/>
            <a:ext cx="8963025" cy="2592388"/>
          </a:xfr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851CD-0189-4F4F-BAE4-3117C3CAAA6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Picture" r:id="rId5" imgW="2457143" imgH="1657581" progId="StaticMetafile">
                  <p:embed/>
                </p:oleObj>
              </mc:Choice>
              <mc:Fallback>
                <p:oleObj name="Picture" r:id="rId5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 descr="image0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2852758"/>
            <a:ext cx="2236242" cy="350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CASEP</a:t>
            </a:r>
            <a:r>
              <a:rPr lang="en-GB" alt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alt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охватывает </a:t>
            </a:r>
            <a:r>
              <a:rPr lang="ru-RU" altLang="en-US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Компонент</a:t>
            </a:r>
            <a:r>
              <a:rPr lang="en-GB" altLang="en-US" b="1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altLang="en-US" b="1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</a:t>
            </a:r>
            <a:r>
              <a:rPr lang="en-GB" altLang="en-US" b="1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altLang="en-US" b="1" i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INOGATE </a:t>
            </a:r>
            <a:r>
              <a:rPr lang="en-GB" alt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GB" altLang="en-US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GB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</a:t>
            </a:r>
            <a:r>
              <a:rPr lang="ru-RU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Устойчивая Энергетика </a:t>
            </a:r>
            <a:r>
              <a:rPr lang="en-GB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 </a:t>
            </a:r>
            <a:r>
              <a:rPr lang="ru-RU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странах Центральной Азии</a:t>
            </a:r>
            <a:r>
              <a:rPr lang="en-GB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br>
              <a:rPr lang="en-GB" altLang="en-US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Казахстан</a:t>
            </a:r>
            <a: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Кыргызстан</a:t>
            </a:r>
            <a: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Таджикистан</a:t>
            </a:r>
            <a: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Туркменистан</a:t>
            </a:r>
            <a: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 </a:t>
            </a:r>
            <a: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GB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altLang="en-US" sz="2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Узбекистан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2095873">
            <a:off x="3960502" y="3569428"/>
            <a:ext cx="1080120" cy="28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71538" y="1344613"/>
            <a:ext cx="7472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CASEP: </a:t>
            </a:r>
            <a:r>
              <a:rPr lang="ru-RU" alt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устойчивая Энергетика</a:t>
            </a:r>
            <a:r>
              <a:rPr lang="en-US" alt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; </a:t>
            </a:r>
            <a:r>
              <a:rPr lang="ru-RU" alt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Продвижение ВИЭ и ЭЭ</a:t>
            </a:r>
            <a:endParaRPr lang="en-GB" altLang="en-US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1714500" y="-24"/>
            <a:ext cx="55721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CASEP</a:t>
            </a:r>
            <a:r>
              <a:rPr lang="en-US" altLang="en-US" sz="2000" b="1" dirty="0">
                <a:solidFill>
                  <a:srgbClr val="0070C0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D61D1-C622-4706-9075-41DEE416687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2938" y="1897082"/>
            <a:ext cx="7964487" cy="431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u="sng" dirty="0" smtClean="0">
                <a:latin typeface="+mn-lt"/>
              </a:rPr>
              <a:t>Общей целью</a:t>
            </a:r>
            <a:r>
              <a:rPr lang="ru-RU" sz="2000" dirty="0" smtClean="0">
                <a:latin typeface="+mn-lt"/>
              </a:rPr>
              <a:t> является </a:t>
            </a:r>
            <a:r>
              <a:rPr lang="ru-RU" sz="2000" b="1" dirty="0" smtClean="0">
                <a:latin typeface="+mn-lt"/>
              </a:rPr>
              <a:t>внесение вклада по обеспечению бесперебойных, надежных и эффективных энергопоставок в странах Центральной Азии </a:t>
            </a:r>
            <a:r>
              <a:rPr lang="ru-RU" sz="2000" dirty="0" smtClean="0">
                <a:latin typeface="+mn-lt"/>
              </a:rPr>
              <a:t>и таким образом, улучшению предварительных условий для </a:t>
            </a:r>
            <a:r>
              <a:rPr lang="ru-RU" sz="2000" b="1" dirty="0" smtClean="0">
                <a:latin typeface="+mn-lt"/>
              </a:rPr>
              <a:t>региональной интеграции</a:t>
            </a:r>
            <a:r>
              <a:rPr lang="en-GB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эффективных и устойчивых систем энергетики и </a:t>
            </a:r>
            <a:r>
              <a:rPr lang="ru-RU" sz="2000" b="1" dirty="0" smtClean="0">
                <a:latin typeface="+mn-lt"/>
              </a:rPr>
              <a:t>расширения сотрудничества со странами ЕС</a:t>
            </a:r>
            <a:endParaRPr lang="en-GB" sz="2000" b="1" dirty="0">
              <a:latin typeface="+mn-lt"/>
            </a:endParaRPr>
          </a:p>
          <a:p>
            <a:pPr algn="just">
              <a:defRPr/>
            </a:pPr>
            <a:endParaRPr lang="en-US" alt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u="sng" dirty="0" smtClean="0">
                <a:latin typeface="+mn-lt"/>
              </a:rPr>
              <a:t>Целью</a:t>
            </a:r>
            <a:r>
              <a:rPr lang="ru-RU" sz="2000" dirty="0" smtClean="0">
                <a:latin typeface="+mn-lt"/>
              </a:rPr>
              <a:t> является оказание </a:t>
            </a:r>
            <a:r>
              <a:rPr lang="ru-RU" sz="2000" b="1" dirty="0" smtClean="0">
                <a:latin typeface="+mn-lt"/>
              </a:rPr>
              <a:t>содействия по установлению необходимых политик, регулятивных и институциональных механизмов</a:t>
            </a:r>
            <a:r>
              <a:rPr lang="en-GB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позволяющих </a:t>
            </a:r>
            <a:r>
              <a:rPr lang="en-GB" sz="2000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распространение </a:t>
            </a:r>
            <a:r>
              <a:rPr lang="en-GB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возобновляемых источников энергии в системе энергоносителей </a:t>
            </a:r>
            <a:r>
              <a:rPr lang="ru-RU" sz="2000" dirty="0" smtClean="0">
                <a:latin typeface="+mn-lt"/>
              </a:rPr>
              <a:t>стран бенефициаров также как и </a:t>
            </a:r>
            <a:r>
              <a:rPr lang="ru-RU" sz="2000" b="1" dirty="0" smtClean="0">
                <a:latin typeface="+mn-lt"/>
              </a:rPr>
              <a:t>повышение </a:t>
            </a:r>
            <a:r>
              <a:rPr lang="ru-RU" sz="2000" b="1" dirty="0" err="1" smtClean="0">
                <a:latin typeface="+mn-lt"/>
              </a:rPr>
              <a:t>энергоэффективности</a:t>
            </a:r>
            <a:r>
              <a:rPr lang="ru-RU" sz="2000" b="1" dirty="0" smtClean="0">
                <a:latin typeface="+mn-lt"/>
              </a:rPr>
              <a:t> на национальном уровне </a:t>
            </a:r>
            <a:r>
              <a:rPr lang="en-GB" sz="2000" dirty="0" smtClean="0">
                <a:latin typeface="+mn-lt"/>
              </a:rPr>
              <a:t>…. </a:t>
            </a:r>
            <a:r>
              <a:rPr lang="ru-RU" sz="2000" b="1" dirty="0" smtClean="0">
                <a:latin typeface="+mn-lt"/>
              </a:rPr>
              <a:t>в соответствии с приоритетами каждой страны 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Picture" r:id="rId4" imgW="2457143" imgH="1657581" progId="StaticMetafile">
                  <p:embed/>
                </p:oleObj>
              </mc:Choice>
              <mc:Fallback>
                <p:oleObj name="Picture" r:id="rId4" imgW="2457143" imgH="1657581" progId="StaticMetafil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00313" y="1547803"/>
            <a:ext cx="482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en-US" sz="2800" b="1" dirty="0" smtClean="0">
                <a:solidFill>
                  <a:srgbClr val="0070C0"/>
                </a:solidFill>
                <a:latin typeface="+mn-lt"/>
              </a:rPr>
              <a:t>Компоненты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</a:rPr>
              <a:t>CASEP</a:t>
            </a:r>
            <a:endParaRPr lang="en-GB" altLang="en-US" sz="2800" dirty="0">
              <a:latin typeface="+mn-lt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42938" y="1571613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 smtClean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en-GB" altLang="en-US" b="1" dirty="0" smtClean="0">
                <a:solidFill>
                  <a:srgbClr val="0070C0"/>
                </a:solidFill>
                <a:latin typeface="+mn-lt"/>
              </a:rPr>
              <a:t>1</a:t>
            </a:r>
            <a:endParaRPr lang="en-GB" alt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Поддержка по выработке и формулированию политики для введения ВИЭ и ЭЭ на национальном и региональном уровнях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0070C0"/>
                </a:solidFill>
                <a:latin typeface="+mn-lt"/>
              </a:rPr>
              <a:t>2</a:t>
            </a:r>
          </a:p>
          <a:p>
            <a:pPr algn="ctr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Профессиональное развитие местных партнеров в области политики и инструментам по ВИЭ и ЭЭ 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0070C0"/>
                </a:solidFill>
                <a:latin typeface="+mn-lt"/>
              </a:rPr>
              <a:t>3</a:t>
            </a:r>
          </a:p>
          <a:p>
            <a:pPr algn="ctr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Разработка </a:t>
            </a:r>
            <a:r>
              <a:rPr lang="ru-RU" altLang="en-US" sz="2000" b="1" dirty="0" err="1" smtClean="0">
                <a:solidFill>
                  <a:srgbClr val="008000"/>
                </a:solidFill>
                <a:latin typeface="+mn-lt"/>
              </a:rPr>
              <a:t>пилотных</a:t>
            </a: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 проектов в области ВИЭ и ЭЭ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0070C0"/>
                </a:solidFill>
                <a:latin typeface="+mn-lt"/>
              </a:rPr>
              <a:t>4</a:t>
            </a:r>
          </a:p>
          <a:p>
            <a:pPr algn="ctr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Повышение информированности в области ВИЭ и ЭЭ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0070C0"/>
                </a:solidFill>
                <a:latin typeface="+mn-lt"/>
              </a:rPr>
              <a:t>5</a:t>
            </a:r>
          </a:p>
          <a:p>
            <a:pPr algn="ctr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Координация деятельности с мероприятиями запланированными в рамках </a:t>
            </a:r>
            <a:r>
              <a:rPr lang="en-GB" altLang="en-US" sz="2000" b="1" dirty="0" smtClean="0">
                <a:solidFill>
                  <a:srgbClr val="008000"/>
                </a:solidFill>
                <a:latin typeface="+mn-lt"/>
              </a:rPr>
              <a:t>INOGATE 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endParaRPr lang="en-GB" alt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BC056-0946-4D47-BC82-ACF676A5F27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Picture" r:id="rId4" imgW="2457143" imgH="1657581" progId="StaticMetafile">
                  <p:embed/>
                </p:oleObj>
              </mc:Choice>
              <mc:Fallback>
                <p:oleObj name="Picture" r:id="rId4" imgW="2457143" imgH="1657581" progId="StaticMetafil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698625" y="211138"/>
            <a:ext cx="5572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714500" y="252407"/>
            <a:ext cx="55721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0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CASEP?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1404927"/>
            <a:ext cx="6434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400" b="1" dirty="0" smtClean="0">
                <a:solidFill>
                  <a:srgbClr val="0070C0"/>
                </a:solidFill>
                <a:latin typeface="+mn-lt"/>
              </a:rPr>
              <a:t>Мероприятия в рамках компонентов </a:t>
            </a:r>
            <a:r>
              <a:rPr lang="en-US" altLang="en-US" sz="2400" b="1" dirty="0" smtClean="0">
                <a:solidFill>
                  <a:srgbClr val="0070C0"/>
                </a:solidFill>
                <a:latin typeface="+mn-lt"/>
              </a:rPr>
              <a:t>CASEP</a:t>
            </a:r>
            <a:endParaRPr lang="en-GB" altLang="en-US" sz="2400" dirty="0">
              <a:latin typeface="+mn-lt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42938" y="1862161"/>
            <a:ext cx="800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en-US" sz="2000" b="1" dirty="0" smtClean="0">
                <a:solidFill>
                  <a:srgbClr val="0070C0"/>
                </a:solidFill>
                <a:latin typeface="+mn-lt"/>
              </a:rPr>
              <a:t>Компонент 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1</a:t>
            </a:r>
            <a:endParaRPr lang="en-GB" altLang="en-US" sz="2000" b="1" dirty="0">
              <a:solidFill>
                <a:srgbClr val="0070C0"/>
              </a:solidFill>
              <a:latin typeface="+mn-lt"/>
            </a:endParaRPr>
          </a:p>
          <a:p>
            <a:pPr algn="just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Поддержка по выработке и формулированию политики для введения ВИЭ и ЭЭ на национальном и региональном уровнях 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just">
              <a:defRPr/>
            </a:pPr>
            <a:r>
              <a:rPr lang="ru-RU" altLang="en-US" sz="2000" b="1" dirty="0" smtClean="0">
                <a:latin typeface="+mn-lt"/>
              </a:rPr>
              <a:t>Основные мероприятия</a:t>
            </a:r>
            <a:r>
              <a:rPr lang="en-GB" altLang="en-US" sz="2000" b="1" dirty="0" smtClean="0">
                <a:latin typeface="+mn-lt"/>
              </a:rPr>
              <a:t> (</a:t>
            </a:r>
            <a:r>
              <a:rPr lang="ru-RU" altLang="en-US" sz="2000" b="1" dirty="0" smtClean="0">
                <a:latin typeface="+mn-lt"/>
              </a:rPr>
              <a:t>На основе согласованной потребности для улучшения и по запросу Страны Бенефициара</a:t>
            </a:r>
            <a:r>
              <a:rPr lang="en-GB" altLang="en-US" sz="2000" b="1" dirty="0" smtClean="0">
                <a:latin typeface="+mn-lt"/>
              </a:rPr>
              <a:t>):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Обзор потенциала </a:t>
            </a:r>
            <a:r>
              <a:rPr lang="en-GB" altLang="en-US" sz="2000" b="1" dirty="0" smtClean="0">
                <a:latin typeface="+mn-lt"/>
              </a:rPr>
              <a:t>MKUR (</a:t>
            </a:r>
            <a:r>
              <a:rPr lang="ru-RU" altLang="en-US" sz="2000" b="1" dirty="0" smtClean="0">
                <a:latin typeface="+mn-lt"/>
              </a:rPr>
              <a:t>в области энергетики и в особенности по ВИЭ и ЭЭ</a:t>
            </a:r>
            <a:r>
              <a:rPr lang="en-GB" altLang="en-US" sz="2000" b="1" dirty="0" smtClean="0">
                <a:latin typeface="+mn-lt"/>
              </a:rPr>
              <a:t>)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Оценка потенциала по использованию ЭЭ и ВИЭ в Странах Бенефициарах 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Поддержка по выработке рамочных принципов для Стран Бенефициаров для разработки политик в сфере «Устойчивой Энергетики» </a:t>
            </a:r>
            <a:endParaRPr lang="en-GB" alt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GB" alt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alt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1714500" y="206374"/>
            <a:ext cx="55721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000" b="1" dirty="0" smtClean="0">
                <a:solidFill>
                  <a:srgbClr val="0070C0"/>
                </a:solidFill>
                <a:latin typeface="+mn-lt"/>
              </a:rPr>
              <a:t>Что такое </a:t>
            </a:r>
            <a:r>
              <a:rPr lang="en-US" altLang="en-US" sz="20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227F-F034-4F9A-8BF7-D19D7E59788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71538" y="1404927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400" b="1" dirty="0" smtClean="0">
                <a:solidFill>
                  <a:srgbClr val="0070C0"/>
                </a:solidFill>
              </a:rPr>
              <a:t>Мероприятия в рамках компонентов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CASEP</a:t>
            </a:r>
            <a:endParaRPr lang="en-GB" altLang="en-US" sz="2400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42938" y="1906607"/>
            <a:ext cx="8001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en-US" sz="2000" b="1" dirty="0" smtClean="0">
                <a:solidFill>
                  <a:srgbClr val="0070C0"/>
                </a:solidFill>
                <a:latin typeface="+mn-lt"/>
              </a:rPr>
              <a:t>КОМПОНЕНТ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2000" b="1" dirty="0">
                <a:solidFill>
                  <a:srgbClr val="0070C0"/>
                </a:solidFill>
                <a:latin typeface="+mn-lt"/>
              </a:rPr>
              <a:t>2</a:t>
            </a:r>
          </a:p>
          <a:p>
            <a:pPr algn="just"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Профессиональное развитие местных партнеров по вопросам политики и инструментов в области ВИЭ и ЭЭ 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>
              <a:defRPr/>
            </a:pPr>
            <a:endParaRPr lang="en-GB" altLang="en-US" sz="2000" b="1" dirty="0">
              <a:latin typeface="+mn-lt"/>
            </a:endParaRPr>
          </a:p>
          <a:p>
            <a:pPr>
              <a:defRPr/>
            </a:pPr>
            <a:r>
              <a:rPr lang="ru-RU" altLang="en-US" sz="2000" b="1" dirty="0" smtClean="0">
                <a:latin typeface="+mn-lt"/>
              </a:rPr>
              <a:t>Основные мероприятия</a:t>
            </a:r>
            <a:r>
              <a:rPr lang="en-GB" altLang="en-US" sz="2000" b="1" dirty="0" smtClean="0">
                <a:latin typeface="+mn-lt"/>
              </a:rPr>
              <a:t>: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Оценка существующего потенциала </a:t>
            </a:r>
            <a:r>
              <a:rPr lang="en-GB" altLang="en-US" sz="2000" b="1" dirty="0" smtClean="0">
                <a:latin typeface="+mn-lt"/>
              </a:rPr>
              <a:t>(</a:t>
            </a:r>
            <a:r>
              <a:rPr lang="ru-RU" altLang="en-US" sz="2000" b="1" dirty="0" smtClean="0">
                <a:latin typeface="+mn-lt"/>
              </a:rPr>
              <a:t>и потребностей</a:t>
            </a:r>
            <a:r>
              <a:rPr lang="en-GB" altLang="en-US" sz="2000" b="1" dirty="0" smtClean="0">
                <a:latin typeface="+mn-lt"/>
              </a:rPr>
              <a:t>) MKUR</a:t>
            </a:r>
            <a:r>
              <a:rPr lang="en-GB" altLang="en-US" sz="2000" b="1" dirty="0">
                <a:latin typeface="+mn-lt"/>
              </a:rPr>
              <a:t>, </a:t>
            </a:r>
            <a:r>
              <a:rPr lang="ru-RU" altLang="en-US" sz="2000" b="1" dirty="0" smtClean="0">
                <a:latin typeface="+mn-lt"/>
              </a:rPr>
              <a:t>Стран Бенефициаров для профессионального развития в области ЭЭ и ВИЭ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Организация институционального развития</a:t>
            </a:r>
            <a:r>
              <a:rPr lang="en-GB" altLang="en-US" sz="2000" b="1" dirty="0" smtClean="0">
                <a:latin typeface="+mn-lt"/>
              </a:rPr>
              <a:t>/</a:t>
            </a:r>
            <a:r>
              <a:rPr lang="ru-RU" altLang="en-US" sz="2000" b="1" dirty="0" smtClean="0">
                <a:latin typeface="+mn-lt"/>
              </a:rPr>
              <a:t>схем по наращиванию потенциала </a:t>
            </a:r>
            <a:r>
              <a:rPr lang="en-GB" altLang="en-US" sz="2000" b="1" dirty="0" smtClean="0">
                <a:latin typeface="+mn-lt"/>
              </a:rPr>
              <a:t>(</a:t>
            </a:r>
            <a:r>
              <a:rPr lang="ru-RU" altLang="en-US" sz="2000" b="1" dirty="0" smtClean="0">
                <a:latin typeface="+mn-lt"/>
              </a:rPr>
              <a:t>на основе вышеупомянутой оценки</a:t>
            </a:r>
            <a:r>
              <a:rPr lang="en-GB" altLang="en-US" sz="2000" b="1" dirty="0" smtClean="0">
                <a:latin typeface="+mn-lt"/>
              </a:rPr>
              <a:t>)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Реализация целевых схем по наращиванию потенциала </a:t>
            </a:r>
            <a:endParaRPr lang="en-GB" altLang="en-US" sz="2000" b="1" dirty="0"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GB" alt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altLang="en-US" dirty="0"/>
          </a:p>
        </p:txBody>
      </p:sp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1714500" y="142852"/>
            <a:ext cx="55721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 b="1" dirty="0" smtClean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18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1800" b="1" dirty="0">
                <a:solidFill>
                  <a:srgbClr val="0070C0"/>
                </a:solidFill>
              </a:rPr>
              <a:t>CASEP?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6CB31-1F01-4EFE-A4BB-ABA67243BC4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57224" y="1285860"/>
            <a:ext cx="6505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 smtClean="0">
                <a:solidFill>
                  <a:srgbClr val="0070C0"/>
                </a:solidFill>
              </a:rPr>
              <a:t>Мероприятия в рамках компонентов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CASEP</a:t>
            </a:r>
            <a:endParaRPr lang="en-GB" altLang="en-US" sz="2000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42938" y="1500188"/>
            <a:ext cx="8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endParaRPr lang="ru-RU" altLang="en-US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en-US" sz="2000" b="1" dirty="0" smtClean="0">
                <a:solidFill>
                  <a:srgbClr val="0070C0"/>
                </a:solidFill>
                <a:latin typeface="+mn-lt"/>
              </a:rPr>
              <a:t>КОМПОНЕНТ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 3</a:t>
            </a:r>
            <a:endParaRPr lang="en-GB" altLang="en-US" sz="2000" b="1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Разработка </a:t>
            </a:r>
            <a:r>
              <a:rPr lang="ru-RU" altLang="en-US" sz="2000" b="1" dirty="0" err="1" smtClean="0">
                <a:solidFill>
                  <a:srgbClr val="008000"/>
                </a:solidFill>
                <a:latin typeface="+mn-lt"/>
              </a:rPr>
              <a:t>пилотных</a:t>
            </a: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 проектов в области ВИЭ и ЭЭ</a:t>
            </a:r>
            <a:endParaRPr lang="en-GB" altLang="en-US" sz="2000" b="1" dirty="0">
              <a:latin typeface="+mn-lt"/>
            </a:endParaRPr>
          </a:p>
          <a:p>
            <a:pPr algn="just">
              <a:defRPr/>
            </a:pPr>
            <a:r>
              <a:rPr lang="ru-RU" altLang="en-US" b="1" dirty="0" smtClean="0">
                <a:latin typeface="+mn-lt"/>
              </a:rPr>
              <a:t>Основные мероприятия </a:t>
            </a:r>
            <a:r>
              <a:rPr lang="en-GB" altLang="en-US" b="1" dirty="0" smtClean="0">
                <a:latin typeface="+mn-lt"/>
              </a:rPr>
              <a:t>(</a:t>
            </a:r>
            <a:r>
              <a:rPr lang="ru-RU" altLang="en-US" b="1" dirty="0" smtClean="0">
                <a:latin typeface="+mn-lt"/>
              </a:rPr>
              <a:t>в зависимости от наличия финансирования, например, </a:t>
            </a:r>
            <a:r>
              <a:rPr lang="en-US" altLang="en-US" b="1" dirty="0" smtClean="0">
                <a:latin typeface="+mn-lt"/>
              </a:rPr>
              <a:t>IFCA</a:t>
            </a:r>
            <a:r>
              <a:rPr lang="en-GB" altLang="en-US" b="1" dirty="0" smtClean="0">
                <a:latin typeface="+mn-lt"/>
              </a:rPr>
              <a:t>):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Определение конкретного числа </a:t>
            </a:r>
            <a:r>
              <a:rPr lang="ru-RU" altLang="en-US" b="1" dirty="0" err="1" smtClean="0">
                <a:latin typeface="+mn-lt"/>
              </a:rPr>
              <a:t>пилотных</a:t>
            </a:r>
            <a:r>
              <a:rPr lang="ru-RU" altLang="en-US" b="1" dirty="0" smtClean="0">
                <a:latin typeface="+mn-lt"/>
              </a:rPr>
              <a:t> проектов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Демонстрация фактических выгод от вышеуказанных проектов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Разработка технических спецификаций данных проектов 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Подготовка тендерной документации для реализации данных проектов 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Разработка мониторинга для полного цикла вышеуказанных проектов </a:t>
            </a:r>
            <a:endParaRPr lang="en-GB" altLang="en-US" b="1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Организация координации участников и систем для поддержки проектов </a:t>
            </a:r>
            <a:endParaRPr lang="en-GB" altLang="en-US" b="1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Обеспечение репликации данных проектов </a:t>
            </a:r>
            <a:endParaRPr lang="en-GB" altLang="en-US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b="1" dirty="0" smtClean="0">
                <a:latin typeface="+mn-lt"/>
              </a:rPr>
              <a:t>Работа с Международными Финансовыми Учреждениями по определению экономически выгодных проектов с целью выделения финансирования</a:t>
            </a:r>
            <a:endParaRPr lang="en-GB" alt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en-US" sz="2000" b="1" dirty="0">
              <a:latin typeface="+mn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1714500" y="214290"/>
            <a:ext cx="5572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18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CASEP</a:t>
            </a:r>
            <a:r>
              <a:rPr lang="en-US" altLang="en-US" sz="1800" b="1" dirty="0">
                <a:solidFill>
                  <a:srgbClr val="0070C0"/>
                </a:solidFill>
              </a:rPr>
              <a:t>?</a:t>
            </a:r>
            <a:endParaRPr lang="en-US" altLang="en-US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BDD78-FA21-4D27-8B3E-BF33ED11C4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62" y="1404927"/>
            <a:ext cx="643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 smtClean="0">
                <a:solidFill>
                  <a:srgbClr val="0070C0"/>
                </a:solidFill>
              </a:rPr>
              <a:t>Мероприятия в рамках компонентов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CASEP</a:t>
            </a:r>
            <a:endParaRPr lang="en-GB" altLang="en-US" sz="2000" dirty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00063" y="1803419"/>
            <a:ext cx="8001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en-GB" altLang="en-US" sz="2000" b="1" dirty="0">
              <a:solidFill>
                <a:srgbClr val="00CCFF"/>
              </a:solidFill>
              <a:latin typeface="+mj-lt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en-US" sz="2000" b="1" dirty="0" smtClean="0">
                <a:solidFill>
                  <a:srgbClr val="0070C0"/>
                </a:solidFill>
                <a:latin typeface="+mn-lt"/>
              </a:rPr>
              <a:t>КОМПОНЕНТ </a:t>
            </a:r>
            <a:r>
              <a:rPr lang="en-GB" altLang="en-US" sz="2000" b="1" dirty="0" smtClean="0">
                <a:solidFill>
                  <a:srgbClr val="0070C0"/>
                </a:solidFill>
                <a:latin typeface="+mn-lt"/>
              </a:rPr>
              <a:t>4</a:t>
            </a:r>
            <a:endParaRPr lang="en-GB" altLang="en-US" sz="20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altLang="en-US" sz="2000" b="1" dirty="0" smtClean="0">
                <a:solidFill>
                  <a:srgbClr val="008000"/>
                </a:solidFill>
                <a:latin typeface="+mn-lt"/>
              </a:rPr>
              <a:t>Повышение информированности в области ВИЭ и ЭЭ</a:t>
            </a:r>
            <a:endParaRPr lang="en-GB" altLang="en-US" sz="2000" b="1" dirty="0">
              <a:solidFill>
                <a:srgbClr val="008000"/>
              </a:solidFill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latin typeface="+mn-lt"/>
            </a:endParaRPr>
          </a:p>
          <a:p>
            <a:pPr>
              <a:defRPr/>
            </a:pPr>
            <a:r>
              <a:rPr lang="ru-RU" altLang="en-US" sz="2000" b="1" dirty="0" smtClean="0">
                <a:latin typeface="+mn-lt"/>
              </a:rPr>
              <a:t>Основные мероприятия</a:t>
            </a:r>
            <a:r>
              <a:rPr lang="en-GB" altLang="en-US" sz="2000" b="1" dirty="0" smtClean="0">
                <a:latin typeface="+mn-lt"/>
              </a:rPr>
              <a:t>: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Оценка существующего восприятия и информированности относительно ЭЭ и ВИЭ в странах бенефициарах 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Подготовка Стратегии по Коммуникации </a:t>
            </a:r>
            <a:r>
              <a:rPr lang="en-GB" altLang="en-US" sz="2000" b="1" dirty="0" smtClean="0">
                <a:latin typeface="+mn-lt"/>
              </a:rPr>
              <a:t>(</a:t>
            </a:r>
            <a:r>
              <a:rPr lang="ru-RU" altLang="en-US" sz="2000" b="1" dirty="0" smtClean="0">
                <a:latin typeface="+mn-lt"/>
              </a:rPr>
              <a:t>с инструментарием) </a:t>
            </a:r>
            <a:r>
              <a:rPr lang="en-GB" altLang="en-US" sz="2000" b="1" dirty="0" smtClean="0">
                <a:latin typeface="+mn-lt"/>
              </a:rPr>
              <a:t> </a:t>
            </a:r>
            <a:r>
              <a:rPr lang="ru-RU" altLang="en-US" sz="2000" b="1" dirty="0" smtClean="0">
                <a:latin typeface="+mn-lt"/>
              </a:rPr>
              <a:t>в зависимости от вышеупомянутого 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Подготовка Плана Мероприятий по Коммуникациям </a:t>
            </a:r>
            <a:endParaRPr lang="en-GB" altLang="en-US" sz="2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altLang="en-US" sz="2000" b="1" dirty="0" smtClean="0">
                <a:latin typeface="+mn-lt"/>
              </a:rPr>
              <a:t>Реализация вышеуказанных мероприятий </a:t>
            </a:r>
            <a:endParaRPr lang="en-GB" altLang="en-US" sz="2000" b="1" dirty="0">
              <a:latin typeface="+mn-lt"/>
            </a:endParaRPr>
          </a:p>
          <a:p>
            <a:pPr>
              <a:defRPr/>
            </a:pPr>
            <a:endParaRPr lang="en-GB" altLang="en-US" sz="2000" b="1" dirty="0">
              <a:latin typeface="+mn-lt"/>
            </a:endParaRPr>
          </a:p>
          <a:p>
            <a:pPr algn="ctr">
              <a:defRPr/>
            </a:pPr>
            <a:endParaRPr lang="en-GB" alt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GB" altLang="en-US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alt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57313" y="6357938"/>
            <a:ext cx="2286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Реализуется </a:t>
            </a:r>
            <a:r>
              <a:rPr lang="en-GB" sz="1600" dirty="0" smtClean="0">
                <a:solidFill>
                  <a:srgbClr val="0070C0"/>
                </a:solidFill>
                <a:latin typeface="+mn-lt"/>
              </a:rPr>
              <a:t>:</a:t>
            </a:r>
            <a:endParaRPr lang="en-GB" sz="16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285750" y="142875"/>
          <a:ext cx="13573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Picture" r:id="rId3" imgW="2457143" imgH="1657581" progId="StaticMetafile">
                  <p:embed/>
                </p:oleObj>
              </mc:Choice>
              <mc:Fallback>
                <p:oleObj name="Picture" r:id="rId3" imgW="2457143" imgH="1657581" progId="StaticMetafil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"/>
                        <a:ext cx="13573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143625"/>
            <a:ext cx="31861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image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1138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1714500" y="206375"/>
            <a:ext cx="55721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600" b="1" i="1" dirty="0">
                <a:solidFill>
                  <a:srgbClr val="008000"/>
                </a:solidFill>
                <a:latin typeface="Arial" charset="0"/>
              </a:rPr>
              <a:t>CASEP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rgbClr val="0070C0"/>
                </a:solidFill>
                <a:latin typeface="Arial" charset="0"/>
              </a:rPr>
              <a:t>Программа финансируется Европейским Союзом 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en-US" sz="1800" b="1" dirty="0" smtClean="0">
                <a:solidFill>
                  <a:srgbClr val="0070C0"/>
                </a:solidFill>
              </a:rPr>
              <a:t>Что такое </a:t>
            </a:r>
            <a:r>
              <a:rPr lang="en-US" altLang="en-US" sz="1800" b="1" dirty="0" smtClean="0">
                <a:solidFill>
                  <a:srgbClr val="0070C0"/>
                </a:solidFill>
              </a:rPr>
              <a:t>CASEP?</a:t>
            </a:r>
            <a:endParaRPr lang="en-US" altLang="en-US" sz="18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6F199-5FE3-408B-95A2-D04F4E6B8D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2555</Words>
  <Application>Microsoft Office PowerPoint</Application>
  <PresentationFormat>On-screen Show (4:3)</PresentationFormat>
  <Paragraphs>632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Picture</vt:lpstr>
      <vt:lpstr>  «Повышение потенциала МКУР ЦА и его институтов в вопросах развития ВИЭ и ЭЭ» г. Душанбе, гостиница «Серена» 26 ноября 2014 г “Программа по Устойчивой Энергетике для Центральной Азии: Возобновляемые Источники Энергии – Энергоэффективность” (CASEP)    </vt:lpstr>
      <vt:lpstr> Что такое CASEP?  </vt:lpstr>
      <vt:lpstr> Что такое CASEP?  Связь с INOGATE?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Улучшение ЭЭ</vt:lpstr>
      <vt:lpstr>Продвижение ВИЭ </vt:lpstr>
      <vt:lpstr>Рабочая Программа: Общие приоритеты – 2014г.</vt:lpstr>
      <vt:lpstr>Рабочая Программа: Общие приоритеты – 2014 г.</vt:lpstr>
      <vt:lpstr>Рабочая Программа: Общие приоритеты –  на 2015-2016 гг.</vt:lpstr>
      <vt:lpstr>Рабочая программа: Региональная – 2014 г.</vt:lpstr>
      <vt:lpstr>Рабочая программа: Региональная – 2014г</vt:lpstr>
      <vt:lpstr>Рабочая Программа: Казахстан – 2014г.</vt:lpstr>
      <vt:lpstr>Рабочая Программа: Казахстан – 2014г.</vt:lpstr>
      <vt:lpstr>Рабочая программа: Кыргызстан – 2014г. </vt:lpstr>
      <vt:lpstr>Рабочая программа: Кыргызстан – 2014</vt:lpstr>
      <vt:lpstr>Рабочая программа: Таджикистан  – 2014г. </vt:lpstr>
      <vt:lpstr>Рабочая программа: Таджикистан  – 2014г. </vt:lpstr>
      <vt:lpstr>Рабочая Программа: Таджикистан – 2014г. </vt:lpstr>
      <vt:lpstr>Рабочая Программа: Туркменистан – 2014 </vt:lpstr>
      <vt:lpstr>Рабочая Программа: Туркменистан – 2014г.  </vt:lpstr>
      <vt:lpstr>Рабочая программа: Узбекистан – 2014 г. </vt:lpstr>
      <vt:lpstr>Рабочая программа: Узбекистан – 2014г. </vt:lpstr>
      <vt:lpstr>Программа по Устойчивой Энергетике для Центральной Азии: Возобновляемые Источники Энергии - Энергоэффективность (CASEP)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 Programme for Central Asia: Renewable Energy Sources - Energy Efficiency (CASEP)</dc:title>
  <dc:creator>HP</dc:creator>
  <cp:lastModifiedBy>Aigul Toktonalieva</cp:lastModifiedBy>
  <cp:revision>298</cp:revision>
  <dcterms:created xsi:type="dcterms:W3CDTF">2013-06-27T08:46:17Z</dcterms:created>
  <dcterms:modified xsi:type="dcterms:W3CDTF">2014-11-11T07:39:51Z</dcterms:modified>
</cp:coreProperties>
</file>